
<file path=[Content_Types].xml><?xml version="1.0" encoding="utf-8"?>
<Types xmlns="http://schemas.openxmlformats.org/package/2006/content-types">
  <Default Extension="png" ContentType="image/png"/>
  <Default Extension="tmp"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257" r:id="rId3"/>
    <p:sldId id="258" r:id="rId4"/>
    <p:sldId id="260" r:id="rId5"/>
    <p:sldId id="291" r:id="rId6"/>
    <p:sldId id="259" r:id="rId7"/>
    <p:sldId id="292" r:id="rId8"/>
    <p:sldId id="293" r:id="rId9"/>
    <p:sldId id="306" r:id="rId10"/>
    <p:sldId id="295" r:id="rId11"/>
    <p:sldId id="308" r:id="rId12"/>
    <p:sldId id="309" r:id="rId13"/>
    <p:sldId id="310" r:id="rId14"/>
    <p:sldId id="311" r:id="rId15"/>
    <p:sldId id="312" r:id="rId16"/>
    <p:sldId id="305" r:id="rId17"/>
    <p:sldId id="294" r:id="rId18"/>
    <p:sldId id="315" r:id="rId19"/>
    <p:sldId id="316" r:id="rId20"/>
    <p:sldId id="317" r:id="rId21"/>
    <p:sldId id="319" r:id="rId22"/>
    <p:sldId id="318" r:id="rId23"/>
    <p:sldId id="320" r:id="rId24"/>
    <p:sldId id="321" r:id="rId25"/>
    <p:sldId id="322" r:id="rId26"/>
    <p:sldId id="323" r:id="rId27"/>
    <p:sldId id="324" r:id="rId28"/>
    <p:sldId id="299" r:id="rId29"/>
    <p:sldId id="300" r:id="rId30"/>
    <p:sldId id="301" r:id="rId31"/>
    <p:sldId id="302" r:id="rId32"/>
    <p:sldId id="325" r:id="rId33"/>
    <p:sldId id="313" r:id="rId34"/>
    <p:sldId id="314" r:id="rId35"/>
    <p:sldId id="307" r:id="rId36"/>
    <p:sldId id="296" r:id="rId37"/>
    <p:sldId id="326" r:id="rId38"/>
    <p:sldId id="297" r:id="rId39"/>
    <p:sldId id="298" r:id="rId40"/>
    <p:sldId id="28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82" autoAdjust="0"/>
    <p:restoredTop sz="94660"/>
  </p:normalViewPr>
  <p:slideViewPr>
    <p:cSldViewPr>
      <p:cViewPr>
        <p:scale>
          <a:sx n="70" d="100"/>
          <a:sy n="70" d="100"/>
        </p:scale>
        <p:origin x="-1842" y="-4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6F3C1-822F-4193-A6BB-E5D0F1686889}" type="datetimeFigureOut">
              <a:rPr lang="en-US" smtClean="0"/>
              <a:t>2/17/2016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8E4F3-59B8-48A1-BBD0-5370A0FDA42E}" type="slidenum">
              <a:rPr lang="en-US" smtClean="0"/>
              <a:t>‹#›</a:t>
            </a:fld>
            <a:endParaRPr lang="en-US"/>
          </a:p>
        </p:txBody>
      </p:sp>
    </p:spTree>
    <p:extLst>
      <p:ext uri="{BB962C8B-B14F-4D97-AF65-F5344CB8AC3E}">
        <p14:creationId xmlns:p14="http://schemas.microsoft.com/office/powerpoint/2010/main" val="167337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2/17/2016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mde.k12.ms.us/interventio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rlemonis@mde.k12.ms.us" TargetMode="External"/><Relationship Id="rId2" Type="http://schemas.openxmlformats.org/officeDocument/2006/relationships/hyperlink" Target="mailto:noakley@mde.k12.ms.us" TargetMode="External"/><Relationship Id="rId1" Type="http://schemas.openxmlformats.org/officeDocument/2006/relationships/slideLayout" Target="../slideLayouts/slideLayout2.xml"/><Relationship Id="rId5" Type="http://schemas.openxmlformats.org/officeDocument/2006/relationships/hyperlink" Target="mailto:tenette.smith@mde.k12.ms.us" TargetMode="External"/><Relationship Id="rId4" Type="http://schemas.openxmlformats.org/officeDocument/2006/relationships/hyperlink" Target="mailto:kymoyona.burk@mde.k12.ms.u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rti4success.org/video/what-rti-and-what-are-essential-components-must-be-presen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tmp"/><Relationship Id="rId13" Type="http://schemas.openxmlformats.org/officeDocument/2006/relationships/image" Target="../media/image16.png"/><Relationship Id="rId3" Type="http://schemas.openxmlformats.org/officeDocument/2006/relationships/image" Target="../media/image6.tmp"/><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tmp"/><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tmp"/><Relationship Id="rId11" Type="http://schemas.openxmlformats.org/officeDocument/2006/relationships/image" Target="../media/image14.png"/><Relationship Id="rId5" Type="http://schemas.openxmlformats.org/officeDocument/2006/relationships/image" Target="../media/image8.tmp"/><Relationship Id="rId15" Type="http://schemas.openxmlformats.org/officeDocument/2006/relationships/image" Target="../media/image18.tmp"/><Relationship Id="rId10" Type="http://schemas.openxmlformats.org/officeDocument/2006/relationships/image" Target="../media/image13.tmp"/><Relationship Id="rId4" Type="http://schemas.openxmlformats.org/officeDocument/2006/relationships/image" Target="../media/image7.tmp"/><Relationship Id="rId9" Type="http://schemas.openxmlformats.org/officeDocument/2006/relationships/image" Target="../media/image12.tmp"/><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8636" y="1630735"/>
            <a:ext cx="4745364" cy="4842710"/>
          </a:xfrm>
        </p:spPr>
        <p:txBody>
          <a:bodyPr/>
          <a:lstStyle/>
          <a:p>
            <a:pPr algn="ctr"/>
            <a:r>
              <a:rPr lang="en-US" sz="2400" dirty="0">
                <a:effectLst>
                  <a:outerShdw blurRad="38100" dist="38100" dir="2700000" algn="tl">
                    <a:srgbClr val="000000">
                      <a:alpha val="43137"/>
                    </a:srgbClr>
                  </a:outerShdw>
                </a:effectLst>
              </a:rPr>
              <a:t>The mission of the Hazlehurst City School District is to address the needs of our students and empower them for global success through the channel of positive education, parental support, and community involvement essential to become active citizens and responsible stewards. </a:t>
            </a:r>
          </a:p>
        </p:txBody>
      </p:sp>
      <p:sp>
        <p:nvSpPr>
          <p:cNvPr id="3" name="Subtitle 2"/>
          <p:cNvSpPr>
            <a:spLocks noGrp="1"/>
          </p:cNvSpPr>
          <p:nvPr>
            <p:ph type="subTitle" idx="1"/>
          </p:nvPr>
        </p:nvSpPr>
        <p:spPr/>
        <p:txBody>
          <a:bodyPr>
            <a:normAutofit/>
          </a:bodyPr>
          <a:lstStyle/>
          <a:p>
            <a:r>
              <a:rPr lang="en-US" dirty="0" smtClean="0">
                <a:latin typeface="Arial Black" panose="020B0A04020102020204" pitchFamily="34" charset="0"/>
                <a:cs typeface="Angsana New" panose="02020603050405020304" pitchFamily="18" charset="-34"/>
              </a:rPr>
              <a:t>Learners Today—Leaders Tomorrow</a:t>
            </a:r>
            <a:endParaRPr lang="en-US" dirty="0">
              <a:latin typeface="Arial Black" panose="020B0A04020102020204" pitchFamily="34" charset="0"/>
            </a:endParaRPr>
          </a:p>
        </p:txBody>
      </p:sp>
      <p:pic>
        <p:nvPicPr>
          <p:cNvPr id="5" name="Picture 4"/>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600"/>
            <a:ext cx="4398636" cy="4280690"/>
          </a:xfrm>
          <a:prstGeom prst="rect">
            <a:avLst/>
          </a:prstGeom>
          <a:noFill/>
          <a:ln>
            <a:noFill/>
          </a:ln>
        </p:spPr>
      </p:pic>
    </p:spTree>
    <p:extLst>
      <p:ext uri="{BB962C8B-B14F-4D97-AF65-F5344CB8AC3E}">
        <p14:creationId xmlns:p14="http://schemas.microsoft.com/office/powerpoint/2010/main" val="5494674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Multi-tiered System of supports </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219199"/>
            <a:ext cx="8229600" cy="4010055"/>
          </a:xfrm>
        </p:spPr>
        <p:txBody>
          <a:bodyPr>
            <a:normAutofit/>
          </a:bodyPr>
          <a:lstStyle/>
          <a:p>
            <a:pPr marL="516636" lvl="2" indent="-457200">
              <a:buFont typeface="Wingdings" panose="05000000000000000000" pitchFamily="2" charset="2"/>
              <a:buChar char="Ø"/>
            </a:pPr>
            <a:r>
              <a:rPr lang="en-US" sz="2200" b="1" dirty="0" smtClean="0"/>
              <a:t>MDE Established the Office of Student Intervention Services to: </a:t>
            </a:r>
          </a:p>
          <a:p>
            <a:pPr marL="1211580" lvl="5" indent="-457200"/>
            <a:r>
              <a:rPr lang="en-US" sz="2200" dirty="0"/>
              <a:t>s</a:t>
            </a:r>
            <a:r>
              <a:rPr lang="en-US" sz="2200" dirty="0" smtClean="0"/>
              <a:t>uccessfully implement and sustain a Multi-Tiered System of Supports,</a:t>
            </a:r>
          </a:p>
          <a:p>
            <a:pPr marL="1211580" lvl="5" indent="-457200"/>
            <a:r>
              <a:rPr lang="en-US" sz="2200" dirty="0"/>
              <a:t>a</a:t>
            </a:r>
            <a:r>
              <a:rPr lang="en-US" sz="2200" dirty="0" smtClean="0"/>
              <a:t>ccelerate and maximize student academic and social emotional outcomes through the application of collaborative data-based problem solving utilized by effective leadership at all levels of the educational system,</a:t>
            </a:r>
          </a:p>
          <a:p>
            <a:pPr marL="1211580" lvl="5" indent="-457200"/>
            <a:r>
              <a:rPr lang="en-US" sz="2200" dirty="0"/>
              <a:t>c</a:t>
            </a:r>
            <a:r>
              <a:rPr lang="en-US" sz="2200" dirty="0" smtClean="0"/>
              <a:t>oordinate the implementation of policies and procedures related to State Board Policy 4300,</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23345264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250"/>
                            </p:stCondLst>
                            <p:childTnLst>
                              <p:par>
                                <p:cTn id="9" presetID="16" presetClass="entr" presetSubtype="21"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5250"/>
                            </p:stCondLst>
                            <p:childTnLst>
                              <p:par>
                                <p:cTn id="13" presetID="16" presetClass="entr" presetSubtype="21" fill="hold" nodeType="afterEffect">
                                  <p:stCondLst>
                                    <p:cond delay="3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10250"/>
                            </p:stCondLst>
                            <p:childTnLst>
                              <p:par>
                                <p:cTn id="17" presetID="16" presetClass="entr" presetSubtype="21" fill="hold" nodeType="afterEffect">
                                  <p:stCondLst>
                                    <p:cond delay="4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Multi-tiered System of supports </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371600"/>
            <a:ext cx="8229600" cy="3857654"/>
          </a:xfrm>
        </p:spPr>
        <p:txBody>
          <a:bodyPr>
            <a:normAutofit/>
          </a:bodyPr>
          <a:lstStyle/>
          <a:p>
            <a:pPr marL="516636" lvl="2" indent="-457200">
              <a:buFont typeface="Wingdings" panose="05000000000000000000" pitchFamily="2" charset="2"/>
              <a:buChar char="Ø"/>
            </a:pPr>
            <a:r>
              <a:rPr lang="en-US" sz="2200" b="1" dirty="0" smtClean="0"/>
              <a:t>MDE Established the Office of Student Intervention Services to: </a:t>
            </a:r>
          </a:p>
          <a:p>
            <a:pPr marL="1211580" lvl="5" indent="-457200"/>
            <a:r>
              <a:rPr lang="en-US" sz="2200" dirty="0" smtClean="0"/>
              <a:t>provide professional development on “Multi-Tiered System of Support” for school based teams, administrators, staff, parents, and agencies, </a:t>
            </a:r>
          </a:p>
          <a:p>
            <a:pPr marL="1211580" lvl="5" indent="-457200"/>
            <a:r>
              <a:rPr lang="en-US" sz="2200" dirty="0"/>
              <a:t>o</a:t>
            </a:r>
            <a:r>
              <a:rPr lang="en-US" sz="2200" dirty="0" smtClean="0"/>
              <a:t>ffer guidance on appropriate intervention data collection, data-based decision making, evaluation, and progress monitoring for students in need of supplementary intensive academic and behavioral supports in order to ensure all students graduate high school college and career ready.</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2068538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250"/>
                            </p:stCondLst>
                            <p:childTnLst>
                              <p:par>
                                <p:cTn id="9" presetID="16" presetClass="entr" presetSubtype="21"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4500"/>
                            </p:stCondLst>
                            <p:childTnLst>
                              <p:par>
                                <p:cTn id="13" presetID="16" presetClass="entr" presetSubtype="21" fill="hold" nodeType="afterEffect">
                                  <p:stCondLst>
                                    <p:cond delay="3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Multi-tiered System of supports </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371600"/>
            <a:ext cx="8229600" cy="3857654"/>
          </a:xfrm>
        </p:spPr>
        <p:txBody>
          <a:bodyPr>
            <a:normAutofit/>
          </a:bodyPr>
          <a:lstStyle/>
          <a:p>
            <a:pPr marL="516636" lvl="2" indent="-457200">
              <a:buFont typeface="Wingdings" panose="05000000000000000000" pitchFamily="2" charset="2"/>
              <a:buChar char="Ø"/>
            </a:pPr>
            <a:r>
              <a:rPr lang="en-US" sz="2200" b="1" dirty="0" smtClean="0"/>
              <a:t>Recruitment:</a:t>
            </a:r>
          </a:p>
          <a:p>
            <a:pPr marL="1211580" lvl="5" indent="-457200"/>
            <a:r>
              <a:rPr lang="en-US" sz="2200" dirty="0" smtClean="0"/>
              <a:t>Currently interviewing and recruiting personnel to support the districts, schools, and teachers with the implementation of a Multi-Tiered System of Supports for instruction and behavior interventions as well as the collection of data for ALL student populations</a:t>
            </a:r>
          </a:p>
          <a:p>
            <a:pPr marL="1906524" lvl="8" indent="-457200">
              <a:buFont typeface="Arial" panose="020B0604020202020204" pitchFamily="34" charset="0"/>
              <a:buChar char="•"/>
            </a:pPr>
            <a:r>
              <a:rPr lang="en-US" sz="2200" dirty="0" smtClean="0"/>
              <a:t>Elementary Support staff</a:t>
            </a:r>
          </a:p>
          <a:p>
            <a:pPr marL="1906524" lvl="8" indent="-457200">
              <a:buFont typeface="Arial" panose="020B0604020202020204" pitchFamily="34" charset="0"/>
              <a:buChar char="•"/>
            </a:pPr>
            <a:r>
              <a:rPr lang="en-US" sz="2200" dirty="0" smtClean="0"/>
              <a:t>Middle School and Secondary Support Staff, and </a:t>
            </a:r>
          </a:p>
          <a:p>
            <a:pPr marL="1906524" lvl="8" indent="-457200">
              <a:buFont typeface="Arial" panose="020B0604020202020204" pitchFamily="34" charset="0"/>
              <a:buChar char="•"/>
            </a:pPr>
            <a:r>
              <a:rPr lang="en-US" sz="2200" dirty="0" smtClean="0"/>
              <a:t>English Language Learner Support Staff</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894229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500"/>
                                        <p:tgtEl>
                                          <p:spTgt spid="3">
                                            <p:txEl>
                                              <p:pRg st="0" end="0"/>
                                            </p:txEl>
                                          </p:spTgt>
                                        </p:tgtEl>
                                      </p:cBhvr>
                                    </p:animEffect>
                                  </p:childTnLst>
                                </p:cTn>
                              </p:par>
                            </p:childTnLst>
                          </p:cTn>
                        </p:par>
                        <p:par>
                          <p:cTn id="8" fill="hold">
                            <p:stCondLst>
                              <p:cond delay="1750"/>
                            </p:stCondLst>
                            <p:childTnLst>
                              <p:par>
                                <p:cTn id="9" presetID="16" presetClass="entr" presetSubtype="21"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3000"/>
                                        <p:tgtEl>
                                          <p:spTgt spid="3">
                                            <p:txEl>
                                              <p:pRg st="1" end="1"/>
                                            </p:txEl>
                                          </p:spTgt>
                                        </p:tgtEl>
                                      </p:cBhvr>
                                    </p:animEffect>
                                  </p:childTnLst>
                                </p:cTn>
                              </p:par>
                            </p:childTnLst>
                          </p:cTn>
                        </p:par>
                        <p:par>
                          <p:cTn id="12" fill="hold">
                            <p:stCondLst>
                              <p:cond delay="5000"/>
                            </p:stCondLst>
                            <p:childTnLst>
                              <p:par>
                                <p:cTn id="13" presetID="16" presetClass="entr" presetSubtype="21" fill="hold" nodeType="afterEffect">
                                  <p:stCondLst>
                                    <p:cond delay="4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500"/>
                                        <p:tgtEl>
                                          <p:spTgt spid="3">
                                            <p:txEl>
                                              <p:pRg st="2" end="2"/>
                                            </p:txEl>
                                          </p:spTgt>
                                        </p:tgtEl>
                                      </p:cBhvr>
                                    </p:animEffect>
                                  </p:childTnLst>
                                </p:cTn>
                              </p:par>
                            </p:childTnLst>
                          </p:cTn>
                        </p:par>
                        <p:par>
                          <p:cTn id="16" fill="hold">
                            <p:stCondLst>
                              <p:cond delay="12000"/>
                            </p:stCondLst>
                            <p:childTnLst>
                              <p:par>
                                <p:cTn id="17" presetID="16" presetClass="entr" presetSubtype="21" fill="hold" nodeType="afterEffect">
                                  <p:stCondLst>
                                    <p:cond delay="7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2500"/>
                                        <p:tgtEl>
                                          <p:spTgt spid="3">
                                            <p:txEl>
                                              <p:pRg st="3" end="3"/>
                                            </p:txEl>
                                          </p:spTgt>
                                        </p:tgtEl>
                                      </p:cBhvr>
                                    </p:animEffect>
                                  </p:childTnLst>
                                </p:cTn>
                              </p:par>
                            </p:childTnLst>
                          </p:cTn>
                        </p:par>
                        <p:par>
                          <p:cTn id="20" fill="hold">
                            <p:stCondLst>
                              <p:cond delay="15250"/>
                            </p:stCondLst>
                            <p:childTnLst>
                              <p:par>
                                <p:cTn id="21" presetID="16" presetClass="entr" presetSubtype="21" fill="hold" nodeType="afterEffect">
                                  <p:stCondLst>
                                    <p:cond delay="7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2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Office of intervention services</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533400" y="1371600"/>
            <a:ext cx="8077200" cy="3857654"/>
          </a:xfrm>
        </p:spPr>
        <p:txBody>
          <a:bodyPr>
            <a:normAutofit/>
          </a:bodyPr>
          <a:lstStyle/>
          <a:p>
            <a:pPr marL="516636" lvl="2" indent="-457200">
              <a:buFont typeface="Wingdings" panose="05000000000000000000" pitchFamily="2" charset="2"/>
              <a:buChar char="Ø"/>
            </a:pPr>
            <a:endParaRPr lang="en-US" sz="2600" b="1" dirty="0" smtClean="0"/>
          </a:p>
          <a:p>
            <a:pPr marL="516636" lvl="2" indent="-457200">
              <a:buFont typeface="Wingdings" panose="05000000000000000000" pitchFamily="2" charset="2"/>
              <a:buChar char="Ø"/>
            </a:pPr>
            <a:endParaRPr lang="en-US" sz="2600" b="1" dirty="0"/>
          </a:p>
          <a:p>
            <a:pPr marL="59436" lvl="2" indent="0" algn="ctr">
              <a:buNone/>
            </a:pPr>
            <a:r>
              <a:rPr lang="en-US" sz="3200" b="1" dirty="0" smtClean="0"/>
              <a:t>Revising the Process</a:t>
            </a:r>
          </a:p>
          <a:p>
            <a:pPr marL="59436" lvl="2" indent="0" algn="ctr">
              <a:buNone/>
            </a:pPr>
            <a:r>
              <a:rPr lang="en-US" sz="2400" i="1" dirty="0" smtClean="0"/>
              <a:t>Response to Intervention/Multi-Tiered System of Supports </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754380" lvl="5" indent="0">
              <a:buNone/>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178385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2000"/>
                                        <p:tgtEl>
                                          <p:spTgt spid="3">
                                            <p:txEl>
                                              <p:pRg st="2" end="2"/>
                                            </p:txEl>
                                          </p:spTgt>
                                        </p:tgtEl>
                                      </p:cBhvr>
                                    </p:animEffect>
                                  </p:childTnLst>
                                </p:cTn>
                              </p:par>
                            </p:childTnLst>
                          </p:cTn>
                        </p:par>
                        <p:par>
                          <p:cTn id="8" fill="hold">
                            <p:stCondLst>
                              <p:cond delay="3250"/>
                            </p:stCondLst>
                            <p:childTnLst>
                              <p:par>
                                <p:cTn id="9" presetID="16" presetClass="entr" presetSubtype="21" fill="hold" nodeType="afterEffect">
                                  <p:stCondLst>
                                    <p:cond delay="7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Terminology: making the shift</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371600"/>
            <a:ext cx="8229600" cy="3857654"/>
          </a:xfrm>
        </p:spPr>
        <p:txBody>
          <a:bodyPr>
            <a:normAutofit/>
          </a:bodyPr>
          <a:lstStyle/>
          <a:p>
            <a:pPr marL="516636" lvl="2" indent="-457200">
              <a:buFont typeface="Wingdings" panose="05000000000000000000" pitchFamily="2" charset="2"/>
              <a:buChar char="Ø"/>
            </a:pPr>
            <a:r>
              <a:rPr lang="en-US" sz="2400" b="1" dirty="0" smtClean="0"/>
              <a:t>Multi-Tiered System of Supports</a:t>
            </a:r>
          </a:p>
          <a:p>
            <a:pPr marL="1211580" lvl="5" indent="-457200"/>
            <a:r>
              <a:rPr lang="en-US" sz="2400" dirty="0" smtClean="0"/>
              <a:t>Integration of RtI for academics and RtI for behavior into a unified model that recognizes the reciprocal influence academic performance and social/emotional/behavior has on each other</a:t>
            </a:r>
          </a:p>
          <a:p>
            <a:pPr marL="754380" lvl="5" indent="0">
              <a:buNone/>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1462138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500"/>
                                        <p:tgtEl>
                                          <p:spTgt spid="3">
                                            <p:txEl>
                                              <p:pRg st="0" end="0"/>
                                            </p:txEl>
                                          </p:spTgt>
                                        </p:tgtEl>
                                      </p:cBhvr>
                                    </p:animEffect>
                                  </p:childTnLst>
                                </p:cTn>
                              </p:par>
                            </p:childTnLst>
                          </p:cTn>
                        </p:par>
                        <p:par>
                          <p:cTn id="8" fill="hold">
                            <p:stCondLst>
                              <p:cond delay="1750"/>
                            </p:stCondLst>
                            <p:childTnLst>
                              <p:par>
                                <p:cTn id="9" presetID="16" presetClass="entr" presetSubtype="21"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000" dirty="0" smtClean="0">
                <a:latin typeface="Copperplate Gothic Bold" panose="020E0705020206020404" pitchFamily="34" charset="0"/>
              </a:rPr>
              <a:t>Process for Implementing the Multi-tiered System of supports </a:t>
            </a:r>
            <a:endParaRPr lang="en-US" sz="2000" dirty="0">
              <a:latin typeface="Copperplate Gothic Bold" panose="020E0705020206020404" pitchFamily="34" charset="0"/>
            </a:endParaRPr>
          </a:p>
        </p:txBody>
      </p:sp>
      <p:sp>
        <p:nvSpPr>
          <p:cNvPr id="3" name="Content Placeholder 2"/>
          <p:cNvSpPr>
            <a:spLocks noGrp="1"/>
          </p:cNvSpPr>
          <p:nvPr>
            <p:ph idx="1"/>
          </p:nvPr>
        </p:nvSpPr>
        <p:spPr>
          <a:xfrm>
            <a:off x="381000" y="1600200"/>
            <a:ext cx="8229600" cy="3629054"/>
          </a:xfrm>
        </p:spPr>
        <p:txBody>
          <a:bodyPr>
            <a:normAutofit/>
          </a:bodyPr>
          <a:lstStyle/>
          <a:p>
            <a:pPr marL="745236" lvl="3" indent="-457200">
              <a:buFont typeface="Wingdings" panose="05000000000000000000" pitchFamily="2" charset="2"/>
              <a:buChar char="Ø"/>
            </a:pPr>
            <a:r>
              <a:rPr lang="en-US" sz="2400" b="1" dirty="0" smtClean="0"/>
              <a:t>Phases of creating your Blueprint </a:t>
            </a:r>
          </a:p>
          <a:p>
            <a:pPr marL="59436" lvl="2" indent="0">
              <a:buNone/>
            </a:pPr>
            <a:endParaRPr lang="en-US" sz="2200" b="1" dirty="0" smtClean="0"/>
          </a:p>
          <a:p>
            <a:pPr marL="1906524" lvl="8" indent="-457200"/>
            <a:r>
              <a:rPr lang="en-US" sz="2200" dirty="0" smtClean="0"/>
              <a:t>Building Support</a:t>
            </a:r>
          </a:p>
          <a:p>
            <a:pPr marL="1906524" lvl="8" indent="-457200"/>
            <a:r>
              <a:rPr lang="en-US" sz="2200" dirty="0" smtClean="0"/>
              <a:t>Develop a Plan</a:t>
            </a:r>
          </a:p>
          <a:p>
            <a:pPr marL="1906524" lvl="8" indent="-457200"/>
            <a:r>
              <a:rPr lang="en-US" sz="2200" dirty="0" smtClean="0"/>
              <a:t>Implement </a:t>
            </a:r>
            <a:r>
              <a:rPr lang="en-US" sz="2200" dirty="0"/>
              <a:t>Y</a:t>
            </a:r>
            <a:r>
              <a:rPr lang="en-US" sz="2200" dirty="0" smtClean="0"/>
              <a:t>our Plan</a:t>
            </a:r>
          </a:p>
          <a:p>
            <a:pPr marL="1906524" lvl="8" indent="-457200"/>
            <a:r>
              <a:rPr lang="en-US" sz="2200" dirty="0" smtClean="0"/>
              <a:t>Evaluate Effectiveness</a:t>
            </a:r>
          </a:p>
          <a:p>
            <a:pPr marL="1906524" lvl="8" indent="-457200"/>
            <a:r>
              <a:rPr lang="en-US" sz="2200" dirty="0" smtClean="0"/>
              <a:t>Sustainability</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3053573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250"/>
                            </p:stCondLst>
                            <p:childTnLst>
                              <p:par>
                                <p:cTn id="9" presetID="16" presetClass="entr" presetSubtype="21"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2000"/>
                                        <p:tgtEl>
                                          <p:spTgt spid="3">
                                            <p:txEl>
                                              <p:pRg st="2" end="2"/>
                                            </p:txEl>
                                          </p:spTgt>
                                        </p:tgtEl>
                                      </p:cBhvr>
                                    </p:animEffect>
                                  </p:childTnLst>
                                </p:cTn>
                              </p:par>
                            </p:childTnLst>
                          </p:cTn>
                        </p:par>
                        <p:par>
                          <p:cTn id="12" fill="hold">
                            <p:stCondLst>
                              <p:cond delay="4500"/>
                            </p:stCondLst>
                            <p:childTnLst>
                              <p:par>
                                <p:cTn id="13" presetID="16" presetClass="entr" presetSubtype="21" fill="hold"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2500"/>
                                        <p:tgtEl>
                                          <p:spTgt spid="3">
                                            <p:txEl>
                                              <p:pRg st="3" end="3"/>
                                            </p:txEl>
                                          </p:spTgt>
                                        </p:tgtEl>
                                      </p:cBhvr>
                                    </p:animEffect>
                                  </p:childTnLst>
                                </p:cTn>
                              </p:par>
                            </p:childTnLst>
                          </p:cTn>
                        </p:par>
                        <p:par>
                          <p:cTn id="16" fill="hold">
                            <p:stCondLst>
                              <p:cond delay="8000"/>
                            </p:stCondLst>
                            <p:childTnLst>
                              <p:par>
                                <p:cTn id="17" presetID="16" presetClass="entr" presetSubtype="21" fill="hold" nodeType="afterEffect">
                                  <p:stCondLst>
                                    <p:cond delay="1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2500"/>
                                        <p:tgtEl>
                                          <p:spTgt spid="3">
                                            <p:txEl>
                                              <p:pRg st="4" end="4"/>
                                            </p:txEl>
                                          </p:spTgt>
                                        </p:tgtEl>
                                      </p:cBhvr>
                                    </p:animEffect>
                                  </p:childTnLst>
                                </p:cTn>
                              </p:par>
                            </p:childTnLst>
                          </p:cTn>
                        </p:par>
                        <p:par>
                          <p:cTn id="20" fill="hold">
                            <p:stCondLst>
                              <p:cond delay="11750"/>
                            </p:stCondLst>
                            <p:childTnLst>
                              <p:par>
                                <p:cTn id="21" presetID="16" presetClass="entr" presetSubtype="21" fill="hold" nodeType="after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2500"/>
                                        <p:tgtEl>
                                          <p:spTgt spid="3">
                                            <p:txEl>
                                              <p:pRg st="5" end="5"/>
                                            </p:txEl>
                                          </p:spTgt>
                                        </p:tgtEl>
                                      </p:cBhvr>
                                    </p:animEffect>
                                  </p:childTnLst>
                                </p:cTn>
                              </p:par>
                            </p:childTnLst>
                          </p:cTn>
                        </p:par>
                        <p:par>
                          <p:cTn id="24" fill="hold">
                            <p:stCondLst>
                              <p:cond delay="15250"/>
                            </p:stCondLst>
                            <p:childTnLst>
                              <p:par>
                                <p:cTn id="25" presetID="16" presetClass="entr" presetSubtype="21" fill="hold" nodeType="afterEffect">
                                  <p:stCondLst>
                                    <p:cond delay="12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2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pperplate Gothic Bold" panose="020E0705020206020404" pitchFamily="34" charset="0"/>
              </a:rPr>
              <a:t>MTSS: What does it take</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609600" y="914400"/>
            <a:ext cx="8077200" cy="4114800"/>
          </a:xfrm>
        </p:spPr>
        <p:txBody>
          <a:bodyPr>
            <a:normAutofit fontScale="62500" lnSpcReduction="20000"/>
          </a:bodyPr>
          <a:lstStyle/>
          <a:p>
            <a:pPr marL="745236" lvl="3" indent="-457200">
              <a:lnSpc>
                <a:spcPct val="120000"/>
              </a:lnSpc>
              <a:spcAft>
                <a:spcPts val="600"/>
              </a:spcAft>
              <a:buFont typeface="Wingdings" panose="05000000000000000000" pitchFamily="2" charset="2"/>
              <a:buChar char="Ø"/>
            </a:pPr>
            <a:r>
              <a:rPr lang="en-US" sz="4400" b="1" dirty="0" smtClean="0"/>
              <a:t>Leadership</a:t>
            </a:r>
          </a:p>
          <a:p>
            <a:pPr marL="745236" lvl="3" indent="-457200">
              <a:lnSpc>
                <a:spcPct val="120000"/>
              </a:lnSpc>
              <a:spcAft>
                <a:spcPts val="600"/>
              </a:spcAft>
              <a:buFont typeface="Wingdings" panose="05000000000000000000" pitchFamily="2" charset="2"/>
              <a:buChar char="Ø"/>
            </a:pPr>
            <a:r>
              <a:rPr lang="en-US" sz="4400" b="1" dirty="0" smtClean="0"/>
              <a:t>Professional Development</a:t>
            </a:r>
          </a:p>
          <a:p>
            <a:pPr marL="745236" lvl="3" indent="-457200">
              <a:lnSpc>
                <a:spcPct val="120000"/>
              </a:lnSpc>
              <a:spcAft>
                <a:spcPts val="600"/>
              </a:spcAft>
              <a:buFont typeface="Wingdings" panose="05000000000000000000" pitchFamily="2" charset="2"/>
              <a:buChar char="Ø"/>
            </a:pPr>
            <a:r>
              <a:rPr lang="en-US" sz="4400" b="1" dirty="0" smtClean="0"/>
              <a:t>High Quality Core Curriculum Assessment and Instruction</a:t>
            </a:r>
          </a:p>
          <a:p>
            <a:pPr marL="745236" lvl="3" indent="-457200">
              <a:lnSpc>
                <a:spcPct val="120000"/>
              </a:lnSpc>
              <a:spcAft>
                <a:spcPts val="600"/>
              </a:spcAft>
              <a:buFont typeface="Wingdings" panose="05000000000000000000" pitchFamily="2" charset="2"/>
              <a:buChar char="Ø"/>
            </a:pPr>
            <a:r>
              <a:rPr lang="en-US" sz="4400" b="1" dirty="0" smtClean="0"/>
              <a:t>Empowering Culture</a:t>
            </a:r>
          </a:p>
          <a:p>
            <a:pPr marL="1906524" lvl="8" indent="-457200">
              <a:lnSpc>
                <a:spcPct val="120000"/>
              </a:lnSpc>
            </a:pPr>
            <a:r>
              <a:rPr lang="en-US" sz="3300" b="1" dirty="0" smtClean="0"/>
              <a:t>Common Language about MTSS</a:t>
            </a:r>
          </a:p>
          <a:p>
            <a:pPr marL="1906524" lvl="8" indent="-457200">
              <a:lnSpc>
                <a:spcPct val="120000"/>
              </a:lnSpc>
            </a:pPr>
            <a:r>
              <a:rPr lang="en-US" sz="3300" b="1" dirty="0" smtClean="0"/>
              <a:t>Shared Vision</a:t>
            </a:r>
          </a:p>
          <a:p>
            <a:pPr marL="1906524" lvl="8" indent="-457200">
              <a:lnSpc>
                <a:spcPct val="120000"/>
              </a:lnSpc>
            </a:pPr>
            <a:r>
              <a:rPr lang="en-US" sz="3300" b="1" dirty="0" smtClean="0"/>
              <a:t>Staff Support</a:t>
            </a:r>
          </a:p>
          <a:p>
            <a:pPr marL="1906524" lvl="8" indent="-457200">
              <a:lnSpc>
                <a:spcPct val="120000"/>
              </a:lnSpc>
            </a:pPr>
            <a:r>
              <a:rPr lang="en-US" sz="3300" b="1" dirty="0" smtClean="0"/>
              <a:t>Acceptance of Principles/Practices</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32504859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6" presetClass="entr" presetSubtype="21" fill="hold" grpId="0" nodeType="afterEffect">
                                  <p:stCondLst>
                                    <p:cond delay="7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1000"/>
                                        <p:tgtEl>
                                          <p:spTgt spid="3">
                                            <p:txEl>
                                              <p:pRg st="0" end="0"/>
                                            </p:txEl>
                                          </p:spTgt>
                                        </p:tgtEl>
                                      </p:cBhvr>
                                    </p:animEffect>
                                  </p:childTnLst>
                                </p:cTn>
                              </p:par>
                            </p:childTnLst>
                          </p:cTn>
                        </p:par>
                        <p:par>
                          <p:cTn id="13" fill="hold">
                            <p:stCondLst>
                              <p:cond delay="2750"/>
                            </p:stCondLst>
                            <p:childTnLst>
                              <p:par>
                                <p:cTn id="14" presetID="16" presetClass="entr" presetSubtype="21"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1000"/>
                                        <p:tgtEl>
                                          <p:spTgt spid="3">
                                            <p:txEl>
                                              <p:pRg st="1" end="1"/>
                                            </p:txEl>
                                          </p:spTgt>
                                        </p:tgtEl>
                                      </p:cBhvr>
                                    </p:animEffect>
                                  </p:childTnLst>
                                </p:cTn>
                              </p:par>
                            </p:childTnLst>
                          </p:cTn>
                        </p:par>
                        <p:par>
                          <p:cTn id="17" fill="hold">
                            <p:stCondLst>
                              <p:cond delay="4750"/>
                            </p:stCondLst>
                            <p:childTnLst>
                              <p:par>
                                <p:cTn id="18" presetID="16" presetClass="entr" presetSubtype="21" fill="hold" grpId="0" nodeType="afterEffect">
                                  <p:stCondLst>
                                    <p:cond delay="125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1000"/>
                                        <p:tgtEl>
                                          <p:spTgt spid="3">
                                            <p:txEl>
                                              <p:pRg st="2" end="2"/>
                                            </p:txEl>
                                          </p:spTgt>
                                        </p:tgtEl>
                                      </p:cBhvr>
                                    </p:animEffect>
                                  </p:childTnLst>
                                </p:cTn>
                              </p:par>
                            </p:childTnLst>
                          </p:cTn>
                        </p:par>
                        <p:par>
                          <p:cTn id="21" fill="hold">
                            <p:stCondLst>
                              <p:cond delay="7000"/>
                            </p:stCondLst>
                            <p:childTnLst>
                              <p:par>
                                <p:cTn id="22" presetID="16" presetClass="entr" presetSubtype="21" fill="hold" grpId="0" nodeType="afterEffect">
                                  <p:stCondLst>
                                    <p:cond delay="10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1000"/>
                                        <p:tgtEl>
                                          <p:spTgt spid="3">
                                            <p:txEl>
                                              <p:pRg st="3" end="3"/>
                                            </p:txEl>
                                          </p:spTgt>
                                        </p:tgtEl>
                                      </p:cBhvr>
                                    </p:animEffect>
                                  </p:childTnLst>
                                </p:cTn>
                              </p:par>
                              <p:par>
                                <p:cTn id="25" presetID="16" presetClass="entr" presetSubtype="21" fill="hold" grpId="0" nodeType="with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1000"/>
                                        <p:tgtEl>
                                          <p:spTgt spid="3">
                                            <p:txEl>
                                              <p:pRg st="4" end="4"/>
                                            </p:txEl>
                                          </p:spTgt>
                                        </p:tgtEl>
                                      </p:cBhvr>
                                    </p:animEffect>
                                  </p:childTnLst>
                                </p:cTn>
                              </p:par>
                              <p:par>
                                <p:cTn id="28" presetID="16" presetClass="entr" presetSubtype="21" fill="hold" grpId="0" nodeType="withEffect">
                                  <p:stCondLst>
                                    <p:cond delay="75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1000"/>
                                        <p:tgtEl>
                                          <p:spTgt spid="3">
                                            <p:txEl>
                                              <p:pRg st="5" end="5"/>
                                            </p:txEl>
                                          </p:spTgt>
                                        </p:tgtEl>
                                      </p:cBhvr>
                                    </p:animEffect>
                                  </p:childTnLst>
                                </p:cTn>
                              </p:par>
                              <p:par>
                                <p:cTn id="31" presetID="16" presetClass="entr" presetSubtype="21" fill="hold" grpId="0" nodeType="withEffect">
                                  <p:stCondLst>
                                    <p:cond delay="75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1000"/>
                                        <p:tgtEl>
                                          <p:spTgt spid="3">
                                            <p:txEl>
                                              <p:pRg st="6" end="6"/>
                                            </p:txEl>
                                          </p:spTgt>
                                        </p:tgtEl>
                                      </p:cBhvr>
                                    </p:animEffect>
                                  </p:childTnLst>
                                </p:cTn>
                              </p:par>
                              <p:par>
                                <p:cTn id="34" presetID="16" presetClass="entr" presetSubtype="21" fill="hold" grpId="0" nodeType="withEffect">
                                  <p:stCondLst>
                                    <p:cond delay="125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Vertical)">
                                      <p:cBhvr>
                                        <p:cTn id="3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MTSS: Goal</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219200"/>
            <a:ext cx="8229600" cy="3810000"/>
          </a:xfrm>
        </p:spPr>
        <p:txBody>
          <a:bodyPr>
            <a:normAutofit/>
          </a:bodyPr>
          <a:lstStyle/>
          <a:p>
            <a:pPr marL="1211580" lvl="5" indent="-457200">
              <a:buFont typeface="Wingdings" panose="05000000000000000000" pitchFamily="2" charset="2"/>
              <a:buChar char="Ø"/>
            </a:pPr>
            <a:r>
              <a:rPr lang="en-US" sz="2800" dirty="0" smtClean="0"/>
              <a:t>Being prevention oriented: knowing who needs support as early as possible each year and putting those supports in place</a:t>
            </a:r>
          </a:p>
          <a:p>
            <a:pPr marL="1211580" lvl="5" indent="-457200">
              <a:buFont typeface="Wingdings" panose="05000000000000000000" pitchFamily="2" charset="2"/>
              <a:buChar char="Ø"/>
            </a:pPr>
            <a:r>
              <a:rPr lang="en-US" sz="2800" dirty="0" smtClean="0"/>
              <a:t>Implementing evidenced based interventions for all students and tailoring interventions based on student’s needs</a:t>
            </a:r>
          </a:p>
          <a:p>
            <a:pPr marL="1211580" lvl="5" indent="-457200">
              <a:buFont typeface="Wingdings" panose="05000000000000000000" pitchFamily="2" charset="2"/>
              <a:buChar char="Ø"/>
            </a:pPr>
            <a:r>
              <a:rPr lang="en-US" sz="2800" dirty="0" smtClean="0"/>
              <a:t>Using progress monitoring data to know when to make changes in instruction</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109048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500"/>
                            </p:stCondLst>
                            <p:childTnLst>
                              <p:par>
                                <p:cTn id="9" presetID="16" presetClass="entr" presetSubtype="21" fill="hold" nodeType="afterEffect">
                                  <p:stCondLst>
                                    <p:cond delay="4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1500"/>
                                        <p:tgtEl>
                                          <p:spTgt spid="3">
                                            <p:txEl>
                                              <p:pRg st="1" end="1"/>
                                            </p:txEl>
                                          </p:spTgt>
                                        </p:tgtEl>
                                      </p:cBhvr>
                                    </p:animEffect>
                                  </p:childTnLst>
                                </p:cTn>
                              </p:par>
                            </p:childTnLst>
                          </p:cTn>
                        </p:par>
                        <p:par>
                          <p:cTn id="12" fill="hold">
                            <p:stCondLst>
                              <p:cond delay="8500"/>
                            </p:stCondLst>
                            <p:childTnLst>
                              <p:par>
                                <p:cTn id="13" presetID="16" presetClass="entr" presetSubtype="21" fill="hold" nodeType="afterEffect">
                                  <p:stCondLst>
                                    <p:cond delay="4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077200" cy="3857654"/>
          </a:xfrm>
        </p:spPr>
        <p:txBody>
          <a:bodyPr>
            <a:normAutofit/>
          </a:bodyPr>
          <a:lstStyle/>
          <a:p>
            <a:pPr marL="516636" lvl="2" indent="-457200">
              <a:buFont typeface="Wingdings" panose="05000000000000000000" pitchFamily="2" charset="2"/>
              <a:buChar char="Ø"/>
            </a:pPr>
            <a:endParaRPr lang="en-US" sz="2600" b="1" dirty="0" smtClean="0"/>
          </a:p>
          <a:p>
            <a:pPr marL="516636" lvl="2" indent="-457200">
              <a:buFont typeface="Wingdings" panose="05000000000000000000" pitchFamily="2" charset="2"/>
              <a:buChar char="Ø"/>
            </a:pPr>
            <a:endParaRPr lang="en-US" sz="2600" b="1" dirty="0"/>
          </a:p>
          <a:p>
            <a:pPr marL="59436" lvl="2" indent="0" algn="ctr">
              <a:buNone/>
            </a:pPr>
            <a:r>
              <a:rPr lang="en-US" sz="3200" b="1" dirty="0" smtClean="0"/>
              <a:t>State Board Policy 4300</a:t>
            </a:r>
          </a:p>
          <a:p>
            <a:pPr marL="59436" lvl="2" indent="0" algn="ctr">
              <a:buNone/>
            </a:pPr>
            <a:r>
              <a:rPr lang="en-US" sz="2400" i="1" dirty="0" smtClean="0"/>
              <a:t>Dyslexia Addition: Currently out for APA Comments</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754380" lvl="5" indent="0">
              <a:buNone/>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480441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2000"/>
                                        <p:tgtEl>
                                          <p:spTgt spid="3">
                                            <p:txEl>
                                              <p:pRg st="2" end="2"/>
                                            </p:txEl>
                                          </p:spTgt>
                                        </p:tgtEl>
                                      </p:cBhvr>
                                    </p:animEffect>
                                  </p:childTnLst>
                                </p:cTn>
                              </p:par>
                            </p:childTnLst>
                          </p:cTn>
                        </p:par>
                        <p:par>
                          <p:cTn id="8" fill="hold">
                            <p:stCondLst>
                              <p:cond delay="3250"/>
                            </p:stCondLst>
                            <p:childTnLst>
                              <p:par>
                                <p:cTn id="9" presetID="16" presetClass="entr" presetSubtype="21" fill="hold" nodeType="afterEffect">
                                  <p:stCondLst>
                                    <p:cond delay="7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State board policy 4300</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219200"/>
            <a:ext cx="8229600" cy="3810000"/>
          </a:xfrm>
        </p:spPr>
        <p:txBody>
          <a:bodyPr>
            <a:normAutofit fontScale="77500" lnSpcReduction="20000"/>
          </a:bodyPr>
          <a:lstStyle/>
          <a:p>
            <a:pPr marL="745236" lvl="3" indent="-457200">
              <a:spcAft>
                <a:spcPts val="600"/>
              </a:spcAft>
              <a:buFont typeface="Wingdings" panose="05000000000000000000" pitchFamily="2" charset="2"/>
              <a:buChar char="Ø"/>
            </a:pPr>
            <a:r>
              <a:rPr lang="en-US" sz="3000" dirty="0" smtClean="0"/>
              <a:t>State Board Policy 4300 was adopted January 21, 2005 (revised January, 2014) and currently out for public comment for an additional revision.</a:t>
            </a:r>
          </a:p>
          <a:p>
            <a:pPr marL="1211580" lvl="5" indent="-457200">
              <a:spcAft>
                <a:spcPts val="600"/>
              </a:spcAft>
            </a:pPr>
            <a:r>
              <a:rPr lang="en-US" sz="2800" dirty="0" smtClean="0"/>
              <a:t>1. The Mississippi Department of Education shall require every school district to follow the instructional model which consists of (3) three tiers of instruction: </a:t>
            </a:r>
          </a:p>
          <a:p>
            <a:pPr marL="1696212" lvl="7" indent="-457200">
              <a:spcAft>
                <a:spcPts val="600"/>
              </a:spcAft>
              <a:buFont typeface="Arial" panose="020B0604020202020204" pitchFamily="34" charset="0"/>
              <a:buChar char="•"/>
            </a:pPr>
            <a:r>
              <a:rPr lang="en-US" sz="2800" dirty="0" smtClean="0"/>
              <a:t>Tier 1: Quality Classroom instruction based on Curriculum Frameworks</a:t>
            </a:r>
          </a:p>
          <a:p>
            <a:pPr marL="1696212" lvl="7" indent="-457200">
              <a:spcAft>
                <a:spcPts val="600"/>
              </a:spcAft>
              <a:buFont typeface="Arial" panose="020B0604020202020204" pitchFamily="34" charset="0"/>
              <a:buChar char="•"/>
            </a:pPr>
            <a:r>
              <a:rPr lang="en-US" sz="2800" dirty="0" smtClean="0"/>
              <a:t>Tier 2: Focused supplemental instruction</a:t>
            </a:r>
          </a:p>
          <a:p>
            <a:pPr marL="1696212" lvl="7" indent="-457200">
              <a:spcAft>
                <a:spcPts val="600"/>
              </a:spcAft>
              <a:buFont typeface="Arial" panose="020B0604020202020204" pitchFamily="34" charset="0"/>
              <a:buChar char="•"/>
            </a:pPr>
            <a:r>
              <a:rPr lang="en-US" sz="2800" dirty="0" smtClean="0"/>
              <a:t>Tier 3: Intensive interventions specifically designed to meet the individual needs of students</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2816691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500"/>
                            </p:stCondLst>
                            <p:childTnLst>
                              <p:par>
                                <p:cTn id="9" presetID="16" presetClass="entr" presetSubtype="21" fill="hold" nodeType="afterEffect">
                                  <p:stCondLst>
                                    <p:cond delay="3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8000"/>
                            </p:stCondLst>
                            <p:childTnLst>
                              <p:par>
                                <p:cTn id="13" presetID="16" presetClass="entr" presetSubtype="21" fill="hold" nodeType="afterEffect">
                                  <p:stCondLst>
                                    <p:cond delay="3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13500"/>
                            </p:stCondLst>
                            <p:childTnLst>
                              <p:par>
                                <p:cTn id="17" presetID="16" presetClass="entr" presetSubtype="21" fill="hold"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2000"/>
                                        <p:tgtEl>
                                          <p:spTgt spid="3">
                                            <p:txEl>
                                              <p:pRg st="3" end="3"/>
                                            </p:txEl>
                                          </p:spTgt>
                                        </p:tgtEl>
                                      </p:cBhvr>
                                    </p:animEffect>
                                  </p:childTnLst>
                                </p:cTn>
                              </p:par>
                            </p:childTnLst>
                          </p:cTn>
                        </p:par>
                        <p:par>
                          <p:cTn id="20" fill="hold">
                            <p:stCondLst>
                              <p:cond delay="17500"/>
                            </p:stCondLst>
                            <p:childTnLst>
                              <p:par>
                                <p:cTn id="21" presetID="16" presetClass="entr" presetSubtype="21" fill="hold" nodeType="afterEffect">
                                  <p:stCondLst>
                                    <p:cond delay="1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latin typeface="Copperplate Gothic Bold" panose="020E0705020206020404" pitchFamily="34" charset="0"/>
              </a:rPr>
              <a:t>RTI ?</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762000" y="838200"/>
            <a:ext cx="7520940" cy="3579849"/>
          </a:xfrm>
        </p:spPr>
        <p:txBody>
          <a:bodyPr>
            <a:normAutofit/>
          </a:bodyPr>
          <a:lstStyle/>
          <a:p>
            <a:pPr algn="ctr"/>
            <a:r>
              <a:rPr lang="en-US" sz="3200" b="0" dirty="0" smtClean="0"/>
              <a:t>Small Group Activity</a:t>
            </a:r>
          </a:p>
          <a:p>
            <a:pPr algn="ctr"/>
            <a:r>
              <a:rPr lang="en-US" sz="2600" b="0" dirty="0" smtClean="0"/>
              <a:t>Each group will construct a KWL.   In the </a:t>
            </a:r>
            <a:r>
              <a:rPr lang="en-US" sz="2600" dirty="0" smtClean="0"/>
              <a:t>K</a:t>
            </a:r>
            <a:r>
              <a:rPr lang="en-US" sz="2600" b="0" dirty="0" smtClean="0"/>
              <a:t> column groups will write down what they </a:t>
            </a:r>
            <a:r>
              <a:rPr lang="en-US" sz="2600" dirty="0" smtClean="0"/>
              <a:t>KNOW</a:t>
            </a:r>
            <a:r>
              <a:rPr lang="en-US" sz="2600" b="0" dirty="0" smtClean="0"/>
              <a:t> about the RTI process and in the </a:t>
            </a:r>
            <a:r>
              <a:rPr lang="en-US" sz="2600" dirty="0" smtClean="0"/>
              <a:t>W</a:t>
            </a:r>
            <a:r>
              <a:rPr lang="en-US" sz="2600" b="0" dirty="0" smtClean="0"/>
              <a:t> column groups will compile a list of </a:t>
            </a:r>
            <a:r>
              <a:rPr lang="en-US" sz="2600" dirty="0" smtClean="0"/>
              <a:t>What</a:t>
            </a:r>
            <a:r>
              <a:rPr lang="en-US" sz="2600" b="0" dirty="0" smtClean="0"/>
              <a:t> they want to know about the RTI process. We will save the </a:t>
            </a:r>
            <a:r>
              <a:rPr lang="en-US" sz="2600" dirty="0" smtClean="0"/>
              <a:t>L </a:t>
            </a:r>
            <a:r>
              <a:rPr lang="en-US" sz="2600" b="0" dirty="0" smtClean="0"/>
              <a:t>for the end of class.</a:t>
            </a:r>
            <a:endParaRPr lang="en-US" sz="2600" b="0" dirty="0"/>
          </a:p>
        </p:txBody>
      </p:sp>
      <p:sp>
        <p:nvSpPr>
          <p:cNvPr id="5" name="Rectangle 4"/>
          <p:cNvSpPr/>
          <p:nvPr/>
        </p:nvSpPr>
        <p:spPr>
          <a:xfrm rot="16200000">
            <a:off x="-2148291" y="2359178"/>
            <a:ext cx="5001491" cy="338554"/>
          </a:xfrm>
          <a:prstGeom prst="rect">
            <a:avLst/>
          </a:prstGeom>
        </p:spPr>
        <p:txBody>
          <a:bodyPr wrap="square">
            <a:spAutoFit/>
          </a:bodyPr>
          <a:lstStyle/>
          <a:p>
            <a:pPr lvl="0">
              <a:spcBef>
                <a:spcPct val="0"/>
              </a:spcBef>
            </a:pPr>
            <a:r>
              <a:rPr lang="en-US" sz="1600" cap="all" dirty="0">
                <a:solidFill>
                  <a:prstClr val="black"/>
                </a:solidFill>
                <a:latin typeface="Copperplate Gothic Bold" panose="020E0705020206020404" pitchFamily="34" charset="0"/>
                <a:ea typeface="+mj-ea"/>
                <a:cs typeface="+mj-cs"/>
              </a:rPr>
              <a:t>Learners </a:t>
            </a:r>
            <a:r>
              <a:rPr lang="en-US" sz="1600" cap="all" dirty="0" smtClean="0">
                <a:solidFill>
                  <a:prstClr val="black"/>
                </a:solidFill>
                <a:latin typeface="Copperplate Gothic Bold" panose="020E0705020206020404" pitchFamily="34" charset="0"/>
                <a:ea typeface="+mj-ea"/>
                <a:cs typeface="+mj-cs"/>
              </a:rPr>
              <a:t>Today—Leaders Tomorrow</a:t>
            </a:r>
            <a:endParaRPr lang="en-US" sz="1600" cap="all" dirty="0">
              <a:solidFill>
                <a:prstClr val="black"/>
              </a:solidFill>
              <a:latin typeface="Copperplate Gothic Bold" panose="020E0705020206020404" pitchFamily="34" charset="0"/>
              <a:ea typeface="+mj-ea"/>
              <a:cs typeface="+mj-cs"/>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70" t="6283" r="7839" b="30007"/>
          <a:stretch/>
        </p:blipFill>
        <p:spPr bwMode="auto">
          <a:xfrm>
            <a:off x="1295400" y="4038600"/>
            <a:ext cx="7315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103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State board policy 4300: Addition</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219200"/>
            <a:ext cx="8229600" cy="3810000"/>
          </a:xfrm>
        </p:spPr>
        <p:txBody>
          <a:bodyPr>
            <a:normAutofit fontScale="70000" lnSpcReduction="20000"/>
          </a:bodyPr>
          <a:lstStyle/>
          <a:p>
            <a:pPr marL="745236" lvl="3" indent="-457200">
              <a:spcAft>
                <a:spcPts val="600"/>
              </a:spcAft>
              <a:buFont typeface="Wingdings" panose="05000000000000000000" pitchFamily="2" charset="2"/>
              <a:buChar char="Ø"/>
            </a:pPr>
            <a:r>
              <a:rPr lang="en-US" sz="3000" dirty="0" smtClean="0"/>
              <a:t>A dyslexia screener must be administered to all students during the spring of their kindergarten year and the fall of their first grade year.  The screening must include the following components:</a:t>
            </a:r>
          </a:p>
          <a:p>
            <a:pPr marL="1211580" lvl="5" indent="-457200">
              <a:spcAft>
                <a:spcPts val="600"/>
              </a:spcAft>
            </a:pPr>
            <a:r>
              <a:rPr lang="en-US" sz="2800" dirty="0" smtClean="0"/>
              <a:t>Phonological awareness and phonemic awareness</a:t>
            </a:r>
          </a:p>
          <a:p>
            <a:pPr marL="1211580" lvl="5" indent="-457200">
              <a:spcAft>
                <a:spcPts val="600"/>
              </a:spcAft>
            </a:pPr>
            <a:r>
              <a:rPr lang="en-US" sz="2800" dirty="0" smtClean="0"/>
              <a:t>Sound symbol recognition</a:t>
            </a:r>
          </a:p>
          <a:p>
            <a:pPr marL="1211580" lvl="5" indent="-457200">
              <a:spcAft>
                <a:spcPts val="600"/>
              </a:spcAft>
            </a:pPr>
            <a:r>
              <a:rPr lang="en-US" sz="2800" dirty="0" smtClean="0"/>
              <a:t>Alphabet knowledge</a:t>
            </a:r>
          </a:p>
          <a:p>
            <a:pPr marL="1211580" lvl="5" indent="-457200">
              <a:spcAft>
                <a:spcPts val="600"/>
              </a:spcAft>
            </a:pPr>
            <a:r>
              <a:rPr lang="en-US" sz="2800" dirty="0" smtClean="0"/>
              <a:t>Decoding skills</a:t>
            </a:r>
          </a:p>
          <a:p>
            <a:pPr marL="1211580" lvl="5" indent="-457200">
              <a:spcAft>
                <a:spcPts val="600"/>
              </a:spcAft>
            </a:pPr>
            <a:r>
              <a:rPr lang="en-US" sz="2800" dirty="0"/>
              <a:t>E</a:t>
            </a:r>
            <a:r>
              <a:rPr lang="en-US" sz="2800" dirty="0" smtClean="0"/>
              <a:t>ncoding skills </a:t>
            </a:r>
          </a:p>
          <a:p>
            <a:pPr marL="1211580" lvl="5" indent="-457200">
              <a:spcAft>
                <a:spcPts val="600"/>
              </a:spcAft>
            </a:pPr>
            <a:r>
              <a:rPr lang="en-US" sz="2800" dirty="0" smtClean="0"/>
              <a:t>Rapid naming (quickly naming objects, pictures, colors, or symbols (letters or digits) aloud.</a:t>
            </a:r>
            <a:endParaRPr lang="en-US" sz="3000" dirty="0" smtClean="0"/>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1120362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500"/>
                            </p:stCondLst>
                            <p:childTnLst>
                              <p:par>
                                <p:cTn id="9" presetID="16" presetClass="entr" presetSubtype="21" fill="hold" nodeType="afterEffect">
                                  <p:stCondLst>
                                    <p:cond delay="3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8000"/>
                            </p:stCondLst>
                            <p:childTnLst>
                              <p:par>
                                <p:cTn id="13" presetID="16" presetClass="entr" presetSubtype="21" fill="hold" nodeType="afterEffect">
                                  <p:stCondLst>
                                    <p:cond delay="1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11750"/>
                            </p:stCondLst>
                            <p:childTnLst>
                              <p:par>
                                <p:cTn id="17" presetID="16" presetClass="entr" presetSubtype="21"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2000"/>
                                        <p:tgtEl>
                                          <p:spTgt spid="3">
                                            <p:txEl>
                                              <p:pRg st="3" end="3"/>
                                            </p:txEl>
                                          </p:spTgt>
                                        </p:tgtEl>
                                      </p:cBhvr>
                                    </p:animEffect>
                                  </p:childTnLst>
                                </p:cTn>
                              </p:par>
                            </p:childTnLst>
                          </p:cTn>
                        </p:par>
                        <p:par>
                          <p:cTn id="20" fill="hold">
                            <p:stCondLst>
                              <p:cond delay="14750"/>
                            </p:stCondLst>
                            <p:childTnLst>
                              <p:par>
                                <p:cTn id="21" presetID="16" presetClass="entr" presetSubtype="21"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2000"/>
                                        <p:tgtEl>
                                          <p:spTgt spid="3">
                                            <p:txEl>
                                              <p:pRg st="4" end="4"/>
                                            </p:txEl>
                                          </p:spTgt>
                                        </p:tgtEl>
                                      </p:cBhvr>
                                    </p:animEffect>
                                  </p:childTnLst>
                                </p:cTn>
                              </p:par>
                            </p:childTnLst>
                          </p:cTn>
                        </p:par>
                        <p:par>
                          <p:cTn id="24" fill="hold">
                            <p:stCondLst>
                              <p:cond delay="17750"/>
                            </p:stCondLst>
                            <p:childTnLst>
                              <p:par>
                                <p:cTn id="25" presetID="16" presetClass="entr" presetSubtype="21"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2000"/>
                                        <p:tgtEl>
                                          <p:spTgt spid="3">
                                            <p:txEl>
                                              <p:pRg st="5" end="5"/>
                                            </p:txEl>
                                          </p:spTgt>
                                        </p:tgtEl>
                                      </p:cBhvr>
                                    </p:animEffect>
                                  </p:childTnLst>
                                </p:cTn>
                              </p:par>
                            </p:childTnLst>
                          </p:cTn>
                        </p:par>
                        <p:par>
                          <p:cTn id="28" fill="hold">
                            <p:stCondLst>
                              <p:cond delay="20750"/>
                            </p:stCondLst>
                            <p:childTnLst>
                              <p:par>
                                <p:cTn id="29" presetID="16" presetClass="entr" presetSubtype="21" fill="hold" nodeType="afterEffect">
                                  <p:stCondLst>
                                    <p:cond delay="125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State board policy 4300: change</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143000"/>
            <a:ext cx="8229600" cy="4419600"/>
          </a:xfrm>
        </p:spPr>
        <p:txBody>
          <a:bodyPr>
            <a:normAutofit fontScale="55000" lnSpcReduction="20000"/>
          </a:bodyPr>
          <a:lstStyle/>
          <a:p>
            <a:pPr marL="516636" lvl="2" indent="-457200">
              <a:spcAft>
                <a:spcPts val="600"/>
              </a:spcAft>
              <a:buFont typeface="Wingdings" panose="05000000000000000000" pitchFamily="2" charset="2"/>
              <a:buChar char="Ø"/>
            </a:pPr>
            <a:r>
              <a:rPr lang="en-US" sz="4400" dirty="0" smtClean="0"/>
              <a:t>All students in Kindergarten and Grades 1 through 3 </a:t>
            </a:r>
            <a:r>
              <a:rPr lang="en-US" sz="4400" u="sng" dirty="0" smtClean="0"/>
              <a:t>shall </a:t>
            </a:r>
            <a:r>
              <a:rPr lang="en-US" sz="4400" strike="sngStrike" dirty="0" smtClean="0"/>
              <a:t>may </a:t>
            </a:r>
            <a:r>
              <a:rPr lang="en-US" sz="4400" dirty="0" smtClean="0"/>
              <a:t>be administered a </a:t>
            </a:r>
            <a:r>
              <a:rPr lang="en-US" sz="4400" u="sng" dirty="0" smtClean="0"/>
              <a:t>state-approved </a:t>
            </a:r>
            <a:r>
              <a:rPr lang="en-US" sz="4400" dirty="0" smtClean="0"/>
              <a:t>screener within the first 30 days of school and repeated at mid-year and at the end of the school year to identify and deficiencies in reading.  In addition to failure to make adequate progress following Tier I and Tier II, students will be referred to the TST for interventions as specified in </a:t>
            </a:r>
            <a:r>
              <a:rPr lang="en-US" sz="4400" u="sng" dirty="0" smtClean="0"/>
              <a:t>Response to Intervention </a:t>
            </a:r>
            <a:r>
              <a:rPr lang="en-US" sz="4400" dirty="0" smtClean="0"/>
              <a:t>guidelines developed by MDE if any of the following events occur:</a:t>
            </a:r>
          </a:p>
          <a:p>
            <a:pPr marL="1211580" lvl="5" indent="-457200">
              <a:spcAft>
                <a:spcPts val="600"/>
              </a:spcAft>
            </a:pPr>
            <a:r>
              <a:rPr lang="en-US" sz="4000" dirty="0" smtClean="0"/>
              <a:t>Failure </a:t>
            </a:r>
            <a:r>
              <a:rPr lang="en-US" sz="4000" dirty="0"/>
              <a:t>to make adequate progress following Tier I and Tier </a:t>
            </a:r>
            <a:r>
              <a:rPr lang="en-US" sz="4000" dirty="0" smtClean="0"/>
              <a:t>II</a:t>
            </a:r>
          </a:p>
          <a:p>
            <a:pPr marL="1211580" lvl="5" indent="-457200">
              <a:spcAft>
                <a:spcPts val="600"/>
              </a:spcAft>
            </a:pPr>
            <a:r>
              <a:rPr lang="en-US" sz="4000" dirty="0"/>
              <a:t>S</a:t>
            </a:r>
            <a:r>
              <a:rPr lang="en-US" sz="4000" dirty="0" smtClean="0"/>
              <a:t>tudents </a:t>
            </a:r>
            <a:r>
              <a:rPr lang="en-US" sz="4000" dirty="0"/>
              <a:t>will be referred to the TST if any of the following events occur</a:t>
            </a:r>
            <a:r>
              <a:rPr lang="en-US" sz="4000" dirty="0" smtClean="0"/>
              <a:t>:</a:t>
            </a:r>
            <a:endParaRPr lang="en-US" sz="4000" strike="sngStrike" dirty="0" smtClean="0"/>
          </a:p>
          <a:p>
            <a:pPr marL="754380" lvl="5" indent="0">
              <a:buNone/>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1094053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500"/>
                            </p:stCondLst>
                            <p:childTnLst>
                              <p:par>
                                <p:cTn id="9" presetID="16" presetClass="entr" presetSubtype="21" fill="hold" nodeType="afterEffect">
                                  <p:stCondLst>
                                    <p:cond delay="6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10500"/>
                            </p:stCondLst>
                            <p:childTnLst>
                              <p:par>
                                <p:cTn id="13" presetID="16" presetClass="entr" presetSubtype="21"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State board policy 4300</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066799"/>
            <a:ext cx="8229600" cy="4362511"/>
          </a:xfrm>
        </p:spPr>
        <p:txBody>
          <a:bodyPr>
            <a:normAutofit fontScale="62500" lnSpcReduction="20000"/>
          </a:bodyPr>
          <a:lstStyle/>
          <a:p>
            <a:pPr marL="1696212" lvl="7" indent="-457200">
              <a:spcAft>
                <a:spcPts val="600"/>
              </a:spcAft>
              <a:buFont typeface="Arial" panose="020B0604020202020204" pitchFamily="34" charset="0"/>
              <a:buChar char="•"/>
            </a:pPr>
            <a:r>
              <a:rPr lang="en-US" sz="3300" dirty="0" smtClean="0"/>
              <a:t>Grades 1-3: A student has failed one (1) grade;</a:t>
            </a:r>
          </a:p>
          <a:p>
            <a:pPr marL="1696212" lvl="7" indent="-457200">
              <a:spcAft>
                <a:spcPts val="600"/>
              </a:spcAft>
              <a:buFont typeface="Arial" panose="020B0604020202020204" pitchFamily="34" charset="0"/>
              <a:buChar char="•"/>
            </a:pPr>
            <a:r>
              <a:rPr lang="en-US" sz="3300" dirty="0" smtClean="0"/>
              <a:t>Grades 4-12: A student has failed two (2) grades;</a:t>
            </a:r>
          </a:p>
          <a:p>
            <a:pPr marL="1696212" lvl="7" indent="-457200">
              <a:spcAft>
                <a:spcPts val="600"/>
              </a:spcAft>
              <a:buFont typeface="Arial" panose="020B0604020202020204" pitchFamily="34" charset="0"/>
              <a:buChar char="•"/>
            </a:pPr>
            <a:r>
              <a:rPr lang="en-US" sz="3300" dirty="0" smtClean="0"/>
              <a:t>A student failed either of the preceding two (2) grades and has been suspended or expelled for more than twenty (20) days in the current school year; or</a:t>
            </a:r>
          </a:p>
          <a:p>
            <a:pPr marL="1696212" lvl="7" indent="-457200">
              <a:spcAft>
                <a:spcPts val="600"/>
              </a:spcAft>
              <a:buFont typeface="Arial" panose="020B0604020202020204" pitchFamily="34" charset="0"/>
              <a:buChar char="•"/>
            </a:pPr>
            <a:r>
              <a:rPr lang="en-US" sz="3300" dirty="0" smtClean="0"/>
              <a:t>A student scores at the Minimal level on any part of the Grade 3 or Grade 7 Mississippi Curriculum Test, </a:t>
            </a:r>
          </a:p>
          <a:p>
            <a:pPr marL="1696212" lvl="7" indent="-457200">
              <a:spcAft>
                <a:spcPts val="600"/>
              </a:spcAft>
              <a:buFont typeface="Arial" panose="020B0604020202020204" pitchFamily="34" charset="0"/>
              <a:buChar char="•"/>
            </a:pPr>
            <a:r>
              <a:rPr lang="en-US" sz="3300" dirty="0" smtClean="0"/>
              <a:t>A student is promoted from Grade 3 to 4under a good cause exemption of the Literacy Based Promotion Act.</a:t>
            </a:r>
          </a:p>
          <a:p>
            <a:pPr marL="1239012" lvl="7" indent="0">
              <a:spcAft>
                <a:spcPts val="600"/>
              </a:spcAft>
              <a:buNone/>
            </a:pPr>
            <a:r>
              <a:rPr lang="en-US" sz="3300" i="1" dirty="0" smtClean="0"/>
              <a:t>Note: students who do not make adequate progress following Tier I and Tier II should be referred to TST and can be pulled into the Screens by the district users. </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37482845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250"/>
                            </p:stCondLst>
                            <p:childTnLst>
                              <p:par>
                                <p:cTn id="9" presetID="16" presetClass="entr" presetSubtype="21"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1500"/>
                                        <p:tgtEl>
                                          <p:spTgt spid="3">
                                            <p:txEl>
                                              <p:pRg st="1" end="1"/>
                                            </p:txEl>
                                          </p:spTgt>
                                        </p:tgtEl>
                                      </p:cBhvr>
                                    </p:animEffect>
                                  </p:childTnLst>
                                </p:cTn>
                              </p:par>
                            </p:childTnLst>
                          </p:cTn>
                        </p:par>
                        <p:par>
                          <p:cTn id="12" fill="hold">
                            <p:stCondLst>
                              <p:cond delay="5750"/>
                            </p:stCondLst>
                            <p:childTnLst>
                              <p:par>
                                <p:cTn id="13" presetID="16" presetClass="entr" presetSubtype="21" fill="hold"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9250"/>
                            </p:stCondLst>
                            <p:childTnLst>
                              <p:par>
                                <p:cTn id="17" presetID="16" presetClass="entr" presetSubtype="21" fill="hold" nodeType="afterEffect">
                                  <p:stCondLst>
                                    <p:cond delay="2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2000"/>
                                        <p:tgtEl>
                                          <p:spTgt spid="3">
                                            <p:txEl>
                                              <p:pRg st="3" end="3"/>
                                            </p:txEl>
                                          </p:spTgt>
                                        </p:tgtEl>
                                      </p:cBhvr>
                                    </p:animEffect>
                                  </p:childTnLst>
                                </p:cTn>
                              </p:par>
                            </p:childTnLst>
                          </p:cTn>
                        </p:par>
                        <p:par>
                          <p:cTn id="20" fill="hold">
                            <p:stCondLst>
                              <p:cond delay="13500"/>
                            </p:stCondLst>
                            <p:childTnLst>
                              <p:par>
                                <p:cTn id="21" presetID="16" presetClass="entr" presetSubtype="21" fill="hold" nodeType="afterEffect">
                                  <p:stCondLst>
                                    <p:cond delay="2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2000"/>
                                        <p:tgtEl>
                                          <p:spTgt spid="3">
                                            <p:txEl>
                                              <p:pRg st="4" end="4"/>
                                            </p:txEl>
                                          </p:spTgt>
                                        </p:tgtEl>
                                      </p:cBhvr>
                                    </p:animEffect>
                                  </p:childTnLst>
                                </p:cTn>
                              </p:par>
                            </p:childTnLst>
                          </p:cTn>
                        </p:par>
                        <p:par>
                          <p:cTn id="24" fill="hold">
                            <p:stCondLst>
                              <p:cond delay="17750"/>
                            </p:stCondLst>
                            <p:childTnLst>
                              <p:par>
                                <p:cTn id="25" presetID="16" presetClass="entr" presetSubtype="21"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State board policy 4300</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143000"/>
            <a:ext cx="8229600" cy="4419600"/>
          </a:xfrm>
        </p:spPr>
        <p:txBody>
          <a:bodyPr>
            <a:normAutofit fontScale="55000" lnSpcReduction="20000"/>
          </a:bodyPr>
          <a:lstStyle/>
          <a:p>
            <a:pPr marL="516636" lvl="2" indent="-457200">
              <a:spcAft>
                <a:spcPts val="600"/>
              </a:spcAft>
              <a:buFont typeface="Wingdings" panose="05000000000000000000" pitchFamily="2" charset="2"/>
              <a:buChar char="Ø"/>
            </a:pPr>
            <a:r>
              <a:rPr lang="en-US" sz="4400" dirty="0" smtClean="0"/>
              <a:t>The first two criteria: </a:t>
            </a:r>
          </a:p>
          <a:p>
            <a:pPr marL="1696212" lvl="7" indent="-457200">
              <a:spcAft>
                <a:spcPts val="600"/>
              </a:spcAft>
            </a:pPr>
            <a:r>
              <a:rPr lang="en-US" sz="3300" dirty="0"/>
              <a:t>Grades 1-3: A student has Failed on (1) grade;</a:t>
            </a:r>
          </a:p>
          <a:p>
            <a:pPr marL="1696212" lvl="7" indent="-457200">
              <a:spcAft>
                <a:spcPts val="600"/>
              </a:spcAft>
            </a:pPr>
            <a:r>
              <a:rPr lang="en-US" sz="3300" dirty="0"/>
              <a:t>Grades 4-12: A student has failed two (2) grades;</a:t>
            </a:r>
          </a:p>
          <a:p>
            <a:pPr marL="1211580" lvl="5" indent="-457200">
              <a:spcAft>
                <a:spcPts val="600"/>
              </a:spcAft>
            </a:pPr>
            <a:r>
              <a:rPr lang="en-US" sz="4000" dirty="0" smtClean="0"/>
              <a:t>MSIS will pull from month nine (9) any student who meets the criterial above if their Sped indicator is set to N (exception to this rule is the Language Speech only students that can populated or pulled into the screen).</a:t>
            </a:r>
          </a:p>
          <a:p>
            <a:pPr marL="1211580" lvl="5" indent="-457200">
              <a:spcAft>
                <a:spcPts val="600"/>
              </a:spcAft>
            </a:pPr>
            <a:r>
              <a:rPr lang="en-US" sz="4000" dirty="0" smtClean="0"/>
              <a:t>MSIS will populate these students at the beginning of each school year.</a:t>
            </a:r>
          </a:p>
          <a:p>
            <a:pPr marL="754380" lvl="5" indent="0">
              <a:spcAft>
                <a:spcPts val="600"/>
              </a:spcAft>
              <a:buNone/>
            </a:pPr>
            <a:endParaRPr lang="en-US" sz="4000" dirty="0" smtClean="0"/>
          </a:p>
          <a:p>
            <a:pPr marL="0" lvl="1" indent="0">
              <a:spcAft>
                <a:spcPts val="600"/>
              </a:spcAft>
              <a:buNone/>
            </a:pPr>
            <a:r>
              <a:rPr lang="en-US" sz="3600" i="1" dirty="0" smtClean="0"/>
              <a:t>Note:  Referrals to the TST must be made with the 	first twenty (20) school days of a school year if the student meets any of the criteria listed. </a:t>
            </a:r>
          </a:p>
          <a:p>
            <a:pPr marL="754380" lvl="5" indent="0">
              <a:buNone/>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3005900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500"/>
                            </p:stCondLst>
                            <p:childTnLst>
                              <p:par>
                                <p:cTn id="9" presetID="16" presetClass="entr" presetSubtype="21"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5000"/>
                            </p:stCondLst>
                            <p:childTnLst>
                              <p:par>
                                <p:cTn id="13" presetID="16" presetClass="entr" presetSubtype="21"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8000"/>
                            </p:stCondLst>
                            <p:childTnLst>
                              <p:par>
                                <p:cTn id="17" presetID="16" presetClass="entr" presetSubtype="21"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2000"/>
                                        <p:tgtEl>
                                          <p:spTgt spid="3">
                                            <p:txEl>
                                              <p:pRg st="3" end="3"/>
                                            </p:txEl>
                                          </p:spTgt>
                                        </p:tgtEl>
                                      </p:cBhvr>
                                    </p:animEffect>
                                  </p:childTnLst>
                                </p:cTn>
                              </p:par>
                            </p:childTnLst>
                          </p:cTn>
                        </p:par>
                        <p:par>
                          <p:cTn id="20" fill="hold">
                            <p:stCondLst>
                              <p:cond delay="11000"/>
                            </p:stCondLst>
                            <p:childTnLst>
                              <p:par>
                                <p:cTn id="21" presetID="16" presetClass="entr" presetSubtype="21" fill="hold" nodeType="afterEffect">
                                  <p:stCondLst>
                                    <p:cond delay="2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2000"/>
                                        <p:tgtEl>
                                          <p:spTgt spid="3">
                                            <p:txEl>
                                              <p:pRg st="4" end="4"/>
                                            </p:txEl>
                                          </p:spTgt>
                                        </p:tgtEl>
                                      </p:cBhvr>
                                    </p:animEffect>
                                  </p:childTnLst>
                                </p:cTn>
                              </p:par>
                            </p:childTnLst>
                          </p:cTn>
                        </p:par>
                        <p:par>
                          <p:cTn id="24" fill="hold">
                            <p:stCondLst>
                              <p:cond delay="15500"/>
                            </p:stCondLst>
                            <p:childTnLst>
                              <p:par>
                                <p:cTn id="25" presetID="16" presetClass="entr" presetSubtype="21" fill="hold" nodeType="afterEffect">
                                  <p:stCondLst>
                                    <p:cond delay="7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State board policy 4300</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143000"/>
            <a:ext cx="8229600" cy="4419600"/>
          </a:xfrm>
        </p:spPr>
        <p:txBody>
          <a:bodyPr>
            <a:normAutofit fontScale="55000" lnSpcReduction="20000"/>
          </a:bodyPr>
          <a:lstStyle/>
          <a:p>
            <a:pPr marL="516636" lvl="2" indent="-457200">
              <a:spcAft>
                <a:spcPts val="600"/>
              </a:spcAft>
              <a:buFont typeface="Wingdings" panose="05000000000000000000" pitchFamily="2" charset="2"/>
              <a:buChar char="Ø"/>
            </a:pPr>
            <a:r>
              <a:rPr lang="en-US" sz="4400" dirty="0" smtClean="0"/>
              <a:t>For the third criteria: </a:t>
            </a:r>
            <a:endParaRPr lang="en-US" sz="3300" dirty="0"/>
          </a:p>
          <a:p>
            <a:pPr marL="1696212" lvl="7" indent="-457200">
              <a:spcAft>
                <a:spcPts val="600"/>
              </a:spcAft>
            </a:pPr>
            <a:r>
              <a:rPr lang="en-US" sz="4000" dirty="0"/>
              <a:t>A student failed either of the preceding two (2) grades and has been suspended or expelled for more than twenty (20) days in the current school year </a:t>
            </a:r>
            <a:endParaRPr lang="en-US" sz="4000" dirty="0" smtClean="0"/>
          </a:p>
          <a:p>
            <a:pPr marL="973836" lvl="4" indent="-457200">
              <a:spcAft>
                <a:spcPts val="600"/>
              </a:spcAft>
            </a:pPr>
            <a:r>
              <a:rPr lang="en-US" sz="4200" dirty="0" smtClean="0"/>
              <a:t>MSIS will run a procedure each weekend to check for any suspensions or expulsions to populate these students to the screen.</a:t>
            </a:r>
          </a:p>
          <a:p>
            <a:pPr marL="973836" lvl="4" indent="-457200">
              <a:spcAft>
                <a:spcPts val="600"/>
              </a:spcAft>
            </a:pPr>
            <a:r>
              <a:rPr lang="en-US" sz="4200" dirty="0" smtClean="0"/>
              <a:t>Users should check at the beginning of each week for any of these students.</a:t>
            </a:r>
          </a:p>
          <a:p>
            <a:pPr marL="754380" lvl="5" indent="0">
              <a:spcAft>
                <a:spcPts val="600"/>
              </a:spcAft>
              <a:buNone/>
            </a:pPr>
            <a:endParaRPr lang="en-US" sz="4000" dirty="0" smtClean="0"/>
          </a:p>
          <a:p>
            <a:pPr marL="0" lvl="1" indent="0">
              <a:spcAft>
                <a:spcPts val="600"/>
              </a:spcAft>
              <a:buNone/>
            </a:pPr>
            <a:r>
              <a:rPr lang="en-US" sz="3600" i="1" dirty="0" smtClean="0"/>
              <a:t>Note:  these students won’t populate before the 20</a:t>
            </a:r>
            <a:r>
              <a:rPr lang="en-US" sz="3600" i="1" baseline="30000" dirty="0" smtClean="0"/>
              <a:t>th</a:t>
            </a:r>
            <a:r>
              <a:rPr lang="en-US" sz="3600" i="1" dirty="0" smtClean="0"/>
              <a:t> day school is in session.	</a:t>
            </a: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31799418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500"/>
                                        <p:tgtEl>
                                          <p:spTgt spid="3">
                                            <p:txEl>
                                              <p:pRg st="0" end="0"/>
                                            </p:txEl>
                                          </p:spTgt>
                                        </p:tgtEl>
                                      </p:cBhvr>
                                    </p:animEffect>
                                  </p:childTnLst>
                                </p:cTn>
                              </p:par>
                            </p:childTnLst>
                          </p:cTn>
                        </p:par>
                        <p:par>
                          <p:cTn id="8" fill="hold">
                            <p:stCondLst>
                              <p:cond delay="2000"/>
                            </p:stCondLst>
                            <p:childTnLst>
                              <p:par>
                                <p:cTn id="9" presetID="16" presetClass="entr" presetSubtype="21"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4500"/>
                            </p:stCondLst>
                            <p:childTnLst>
                              <p:par>
                                <p:cTn id="13" presetID="16" presetClass="entr" presetSubtype="21" fill="hold"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8500"/>
                            </p:stCondLst>
                            <p:childTnLst>
                              <p:par>
                                <p:cTn id="17" presetID="16" presetClass="entr" presetSubtype="21" fill="hold"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2000"/>
                                        <p:tgtEl>
                                          <p:spTgt spid="3">
                                            <p:txEl>
                                              <p:pRg st="3" end="3"/>
                                            </p:txEl>
                                          </p:spTgt>
                                        </p:tgtEl>
                                      </p:cBhvr>
                                    </p:animEffect>
                                  </p:childTnLst>
                                </p:cTn>
                              </p:par>
                            </p:childTnLst>
                          </p:cTn>
                        </p:par>
                        <p:par>
                          <p:cTn id="20" fill="hold">
                            <p:stCondLst>
                              <p:cond delay="12500"/>
                            </p:stCondLst>
                            <p:childTnLst>
                              <p:par>
                                <p:cTn id="21" presetID="16" presetClass="entr" presetSubtype="21" fill="hold" nodeType="afterEffect">
                                  <p:stCondLst>
                                    <p:cond delay="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State board policy 4300</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143000"/>
            <a:ext cx="8229600" cy="4419600"/>
          </a:xfrm>
        </p:spPr>
        <p:txBody>
          <a:bodyPr>
            <a:normAutofit fontScale="70000" lnSpcReduction="20000"/>
          </a:bodyPr>
          <a:lstStyle/>
          <a:p>
            <a:pPr marL="516636" lvl="2" indent="-457200">
              <a:spcAft>
                <a:spcPts val="600"/>
              </a:spcAft>
              <a:buFont typeface="Wingdings" panose="05000000000000000000" pitchFamily="2" charset="2"/>
              <a:buChar char="Ø"/>
            </a:pPr>
            <a:r>
              <a:rPr lang="en-US" sz="4400" dirty="0" smtClean="0"/>
              <a:t>For the fourth criteria: </a:t>
            </a:r>
            <a:endParaRPr lang="en-US" sz="3300" dirty="0"/>
          </a:p>
          <a:p>
            <a:pPr marL="1696212" lvl="7" indent="-457200">
              <a:spcAft>
                <a:spcPts val="600"/>
              </a:spcAft>
            </a:pPr>
            <a:r>
              <a:rPr lang="en-US" sz="4000" dirty="0"/>
              <a:t>A student scores at the Minimal level on any part of the Grade 3 or Grade 7 Mississippi </a:t>
            </a:r>
            <a:r>
              <a:rPr lang="en-US" sz="4000" dirty="0" smtClean="0"/>
              <a:t>Curriculum Test</a:t>
            </a:r>
          </a:p>
          <a:p>
            <a:pPr marL="973836" lvl="4" indent="-457200">
              <a:spcAft>
                <a:spcPts val="600"/>
              </a:spcAft>
            </a:pPr>
            <a:r>
              <a:rPr lang="en-US" sz="4200" dirty="0" smtClean="0"/>
              <a:t>MSIS will populate these students at the beginning of each school year once test scores are received at MDE</a:t>
            </a:r>
          </a:p>
          <a:p>
            <a:pPr marL="973836" lvl="4" indent="-457200">
              <a:spcAft>
                <a:spcPts val="600"/>
              </a:spcAft>
            </a:pPr>
            <a:r>
              <a:rPr lang="en-US" sz="4200" dirty="0" smtClean="0"/>
              <a:t>Users have twenty (20) school days from the beginning of school to refer these students to TST for intervention</a:t>
            </a:r>
          </a:p>
          <a:p>
            <a:pPr marL="754380" lvl="5" indent="0">
              <a:spcAft>
                <a:spcPts val="600"/>
              </a:spcAft>
              <a:buNone/>
            </a:pPr>
            <a:endParaRPr lang="en-US" sz="4000" dirty="0" smtClean="0"/>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3389195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500"/>
                                        <p:tgtEl>
                                          <p:spTgt spid="3">
                                            <p:txEl>
                                              <p:pRg st="0" end="0"/>
                                            </p:txEl>
                                          </p:spTgt>
                                        </p:tgtEl>
                                      </p:cBhvr>
                                    </p:animEffect>
                                  </p:childTnLst>
                                </p:cTn>
                              </p:par>
                            </p:childTnLst>
                          </p:cTn>
                        </p:par>
                        <p:par>
                          <p:cTn id="8" fill="hold">
                            <p:stCondLst>
                              <p:cond delay="2000"/>
                            </p:stCondLst>
                            <p:childTnLst>
                              <p:par>
                                <p:cTn id="9" presetID="16" presetClass="entr" presetSubtype="21"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6000"/>
                            </p:stCondLst>
                            <p:childTnLst>
                              <p:par>
                                <p:cTn id="13" presetID="16" presetClass="entr" presetSubtype="21" fill="hold"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10000"/>
                            </p:stCondLst>
                            <p:childTnLst>
                              <p:par>
                                <p:cTn id="17" presetID="16" presetClass="entr" presetSubtype="21" fill="hold"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State board policy 4300 —</a:t>
            </a:r>
            <a:r>
              <a:rPr lang="en-US" sz="2400" dirty="0">
                <a:latin typeface="Copperplate Gothic Bold" panose="020E0705020206020404" pitchFamily="34" charset="0"/>
              </a:rPr>
              <a:t/>
            </a:r>
            <a:br>
              <a:rPr lang="en-US" sz="2400" dirty="0">
                <a:latin typeface="Copperplate Gothic Bold" panose="020E0705020206020404" pitchFamily="34" charset="0"/>
              </a:rPr>
            </a:br>
            <a:r>
              <a:rPr lang="en-US" sz="2400" dirty="0" smtClean="0">
                <a:latin typeface="Copperplate Gothic Bold" panose="020E0705020206020404" pitchFamily="34" charset="0"/>
              </a:rPr>
              <a:t>Good Cause Exemption</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676400"/>
            <a:ext cx="8229600" cy="3886200"/>
          </a:xfrm>
        </p:spPr>
        <p:txBody>
          <a:bodyPr>
            <a:normAutofit/>
          </a:bodyPr>
          <a:lstStyle/>
          <a:p>
            <a:pPr marL="516636" lvl="2" indent="-457200">
              <a:spcAft>
                <a:spcPts val="600"/>
              </a:spcAft>
              <a:buFont typeface="Wingdings" panose="05000000000000000000" pitchFamily="2" charset="2"/>
              <a:buChar char="Ø"/>
            </a:pPr>
            <a:r>
              <a:rPr lang="en-US" sz="2800" dirty="0" smtClean="0"/>
              <a:t>For the fifth criteria: </a:t>
            </a:r>
            <a:endParaRPr lang="en-US" sz="2800" dirty="0"/>
          </a:p>
          <a:p>
            <a:pPr marL="1810512" lvl="7" indent="-571500">
              <a:spcAft>
                <a:spcPts val="600"/>
              </a:spcAft>
            </a:pPr>
            <a:r>
              <a:rPr lang="en-US" sz="2800" dirty="0"/>
              <a:t>A student is promoted from Grade 3 to </a:t>
            </a:r>
            <a:r>
              <a:rPr lang="en-US" sz="2800" dirty="0" smtClean="0"/>
              <a:t>4 under </a:t>
            </a:r>
            <a:r>
              <a:rPr lang="en-US" sz="2800" dirty="0"/>
              <a:t>a good cause exemption of the Literacy Based Promotion Act</a:t>
            </a:r>
            <a:r>
              <a:rPr lang="en-US" sz="2800" dirty="0" smtClean="0"/>
              <a:t>.</a:t>
            </a:r>
          </a:p>
          <a:p>
            <a:pPr marL="754380" lvl="5" indent="0">
              <a:spcAft>
                <a:spcPts val="600"/>
              </a:spcAft>
              <a:buNone/>
            </a:pPr>
            <a:r>
              <a:rPr lang="en-US" sz="2800" i="1" dirty="0" smtClean="0"/>
              <a:t>Note: These students will need to be entered by the district appointed individual</a:t>
            </a:r>
            <a:endParaRPr lang="en-US" sz="2800" i="1" dirty="0"/>
          </a:p>
          <a:p>
            <a:pPr marL="754380" lvl="5" indent="0">
              <a:spcAft>
                <a:spcPts val="600"/>
              </a:spcAft>
              <a:buNone/>
            </a:pPr>
            <a:endParaRPr lang="en-US" sz="4000" dirty="0" smtClean="0"/>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27877764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500"/>
                                        <p:tgtEl>
                                          <p:spTgt spid="3">
                                            <p:txEl>
                                              <p:pRg st="0" end="0"/>
                                            </p:txEl>
                                          </p:spTgt>
                                        </p:tgtEl>
                                      </p:cBhvr>
                                    </p:animEffect>
                                  </p:childTnLst>
                                </p:cTn>
                              </p:par>
                            </p:childTnLst>
                          </p:cTn>
                        </p:par>
                        <p:par>
                          <p:cTn id="8" fill="hold">
                            <p:stCondLst>
                              <p:cond delay="2000"/>
                            </p:stCondLst>
                            <p:childTnLst>
                              <p:par>
                                <p:cTn id="9" presetID="16" presetClass="entr" presetSubtype="21"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6000"/>
                            </p:stCondLst>
                            <p:childTnLst>
                              <p:par>
                                <p:cTn id="13" presetID="16" presetClass="entr" presetSubtype="21" fill="hold" nodeType="afterEffect">
                                  <p:stCondLst>
                                    <p:cond delay="3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77240"/>
          </a:xfrm>
        </p:spPr>
        <p:txBody>
          <a:bodyPr/>
          <a:lstStyle/>
          <a:p>
            <a:r>
              <a:rPr lang="en-US" sz="2400" dirty="0" smtClean="0">
                <a:latin typeface="Copperplate Gothic Bold" panose="020E0705020206020404" pitchFamily="34" charset="0"/>
              </a:rPr>
              <a:t>State board policy 4300</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219200"/>
            <a:ext cx="8305800" cy="4343400"/>
          </a:xfrm>
        </p:spPr>
        <p:txBody>
          <a:bodyPr>
            <a:normAutofit/>
          </a:bodyPr>
          <a:lstStyle/>
          <a:p>
            <a:pPr marL="516636" lvl="2" indent="-457200">
              <a:spcAft>
                <a:spcPts val="600"/>
              </a:spcAft>
              <a:buFont typeface="Wingdings" panose="05000000000000000000" pitchFamily="2" charset="2"/>
              <a:buChar char="Ø"/>
            </a:pPr>
            <a:r>
              <a:rPr lang="en-US" sz="2400" dirty="0" smtClean="0"/>
              <a:t>After referral, the TST must develop and begin implementation of an interventions within two weeks.</a:t>
            </a:r>
            <a:endParaRPr lang="en-US" sz="2400" dirty="0"/>
          </a:p>
          <a:p>
            <a:pPr marL="1088136" lvl="4" indent="-571500">
              <a:spcAft>
                <a:spcPts val="600"/>
              </a:spcAft>
            </a:pPr>
            <a:r>
              <a:rPr lang="en-US" sz="2400" dirty="0" smtClean="0"/>
              <a:t>TST Review</a:t>
            </a:r>
          </a:p>
          <a:p>
            <a:pPr marL="1906524" lvl="8" indent="-457200">
              <a:spcAft>
                <a:spcPts val="600"/>
              </a:spcAft>
              <a:buFont typeface="Arial" panose="020B0604020202020204" pitchFamily="34" charset="0"/>
              <a:buChar char="•"/>
            </a:pPr>
            <a:r>
              <a:rPr lang="en-US" sz="2200" dirty="0" smtClean="0"/>
              <a:t>1</a:t>
            </a:r>
            <a:r>
              <a:rPr lang="en-US" sz="2200" baseline="30000" dirty="0" smtClean="0"/>
              <a:t>st</a:t>
            </a:r>
            <a:r>
              <a:rPr lang="en-US" sz="2200" dirty="0" smtClean="0"/>
              <a:t> Review—No later than 8 weeks (determine success of intervention)</a:t>
            </a:r>
          </a:p>
          <a:p>
            <a:pPr marL="1906524" lvl="8" indent="-457200">
              <a:spcAft>
                <a:spcPts val="600"/>
              </a:spcAft>
              <a:buFont typeface="Arial" panose="020B0604020202020204" pitchFamily="34" charset="0"/>
              <a:buChar char="•"/>
            </a:pPr>
            <a:r>
              <a:rPr lang="en-US" sz="2200" dirty="0" smtClean="0"/>
              <a:t>2</a:t>
            </a:r>
            <a:r>
              <a:rPr lang="en-US" sz="2200" baseline="30000" dirty="0" smtClean="0"/>
              <a:t>nd</a:t>
            </a:r>
            <a:r>
              <a:rPr lang="en-US" sz="2200" dirty="0" smtClean="0"/>
              <a:t> Review—No later than 16 weeks (determine success of intervention)</a:t>
            </a:r>
          </a:p>
          <a:p>
            <a:pPr marL="1906524" lvl="8" indent="-457200">
              <a:spcAft>
                <a:spcPts val="600"/>
              </a:spcAft>
              <a:buFont typeface="Arial" panose="020B0604020202020204" pitchFamily="34" charset="0"/>
              <a:buChar char="•"/>
            </a:pPr>
            <a:r>
              <a:rPr lang="en-US" sz="2200" dirty="0" smtClean="0"/>
              <a:t>If the intervention is unsuccessful, then the student will be referred for a comprehensive assessment. </a:t>
            </a:r>
          </a:p>
          <a:p>
            <a:pPr marL="754380" lvl="5" indent="0">
              <a:spcAft>
                <a:spcPts val="600"/>
              </a:spcAft>
              <a:buNone/>
            </a:pPr>
            <a:endParaRPr lang="en-US" sz="4000" dirty="0" smtClean="0"/>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521481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500"/>
                                        <p:tgtEl>
                                          <p:spTgt spid="3">
                                            <p:txEl>
                                              <p:pRg st="0" end="0"/>
                                            </p:txEl>
                                          </p:spTgt>
                                        </p:tgtEl>
                                      </p:cBhvr>
                                    </p:animEffect>
                                  </p:childTnLst>
                                </p:cTn>
                              </p:par>
                            </p:childTnLst>
                          </p:cTn>
                        </p:par>
                        <p:par>
                          <p:cTn id="8" fill="hold">
                            <p:stCondLst>
                              <p:cond delay="2000"/>
                            </p:stCondLst>
                            <p:childTnLst>
                              <p:par>
                                <p:cTn id="9" presetID="16" presetClass="entr" presetSubtype="21"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1500"/>
                                        <p:tgtEl>
                                          <p:spTgt spid="3">
                                            <p:txEl>
                                              <p:pRg st="1" end="1"/>
                                            </p:txEl>
                                          </p:spTgt>
                                        </p:tgtEl>
                                      </p:cBhvr>
                                    </p:animEffect>
                                  </p:childTnLst>
                                </p:cTn>
                              </p:par>
                            </p:childTnLst>
                          </p:cTn>
                        </p:par>
                        <p:par>
                          <p:cTn id="12" fill="hold">
                            <p:stCondLst>
                              <p:cond delay="5500"/>
                            </p:stCondLst>
                            <p:childTnLst>
                              <p:par>
                                <p:cTn id="13" presetID="16" presetClass="entr" presetSubtype="21" fill="hold"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9500"/>
                            </p:stCondLst>
                            <p:childTnLst>
                              <p:par>
                                <p:cTn id="17" presetID="16" presetClass="entr" presetSubtype="21" fill="hold"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2000"/>
                                        <p:tgtEl>
                                          <p:spTgt spid="3">
                                            <p:txEl>
                                              <p:pRg st="3" end="3"/>
                                            </p:txEl>
                                          </p:spTgt>
                                        </p:tgtEl>
                                      </p:cBhvr>
                                    </p:animEffect>
                                  </p:childTnLst>
                                </p:cTn>
                              </p:par>
                            </p:childTnLst>
                          </p:cTn>
                        </p:par>
                        <p:par>
                          <p:cTn id="20" fill="hold">
                            <p:stCondLst>
                              <p:cond delay="13500"/>
                            </p:stCondLst>
                            <p:childTnLst>
                              <p:par>
                                <p:cTn id="21" presetID="16" presetClass="entr" presetSubtype="21" fill="hold" nodeType="after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Process Standard 20 </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219199"/>
            <a:ext cx="8229600" cy="4010055"/>
          </a:xfrm>
        </p:spPr>
        <p:txBody>
          <a:bodyPr>
            <a:normAutofit/>
          </a:bodyPr>
          <a:lstStyle/>
          <a:p>
            <a:pPr marL="516636" lvl="2" indent="-457200">
              <a:buFont typeface="Wingdings" panose="05000000000000000000" pitchFamily="2" charset="2"/>
              <a:buChar char="Ø"/>
            </a:pPr>
            <a:r>
              <a:rPr lang="en-US" sz="2800" b="1" dirty="0" smtClean="0"/>
              <a:t>Process Standard 20 is currently being revised to ensure that we address the following requirements:</a:t>
            </a:r>
          </a:p>
          <a:p>
            <a:pPr marL="1696212" lvl="7" indent="-457200"/>
            <a:endParaRPr lang="en-US" sz="2800" dirty="0" smtClean="0"/>
          </a:p>
          <a:p>
            <a:pPr marL="1696212" lvl="7" indent="-457200"/>
            <a:r>
              <a:rPr lang="en-US" sz="2800" dirty="0" smtClean="0"/>
              <a:t>Literacy Based Promotion Act </a:t>
            </a:r>
            <a:endParaRPr lang="en-US" sz="2800" dirty="0"/>
          </a:p>
          <a:p>
            <a:pPr marL="1696212" lvl="7" indent="-457200"/>
            <a:r>
              <a:rPr lang="en-US" sz="2800" dirty="0" smtClean="0"/>
              <a:t>State Board Policy 4300</a:t>
            </a:r>
          </a:p>
          <a:p>
            <a:pPr marL="754380" lvl="5" indent="0">
              <a:buNone/>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2987001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500"/>
                                        <p:tgtEl>
                                          <p:spTgt spid="3">
                                            <p:txEl>
                                              <p:pRg st="0" end="0"/>
                                            </p:txEl>
                                          </p:spTgt>
                                        </p:tgtEl>
                                      </p:cBhvr>
                                    </p:animEffect>
                                  </p:childTnLst>
                                </p:cTn>
                              </p:par>
                            </p:childTnLst>
                          </p:cTn>
                        </p:par>
                        <p:par>
                          <p:cTn id="8" fill="hold">
                            <p:stCondLst>
                              <p:cond delay="2750"/>
                            </p:stCondLst>
                            <p:childTnLst>
                              <p:par>
                                <p:cTn id="9" presetID="16" presetClass="entr" presetSubtype="21" fill="hold" nodeType="after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1500"/>
                                        <p:tgtEl>
                                          <p:spTgt spid="3">
                                            <p:txEl>
                                              <p:pRg st="2" end="2"/>
                                            </p:txEl>
                                          </p:spTgt>
                                        </p:tgtEl>
                                      </p:cBhvr>
                                    </p:animEffect>
                                  </p:childTnLst>
                                </p:cTn>
                              </p:par>
                            </p:childTnLst>
                          </p:cTn>
                        </p:par>
                        <p:par>
                          <p:cTn id="12" fill="hold">
                            <p:stCondLst>
                              <p:cond delay="6250"/>
                            </p:stCondLst>
                            <p:childTnLst>
                              <p:par>
                                <p:cTn id="13" presetID="16" presetClass="entr" presetSubtype="21" fill="hold" nodeType="afterEffect">
                                  <p:stCondLst>
                                    <p:cond delay="1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219199"/>
            <a:ext cx="6400800" cy="4010055"/>
          </a:xfrm>
        </p:spPr>
        <p:txBody>
          <a:bodyPr>
            <a:normAutofit/>
          </a:bodyPr>
          <a:lstStyle/>
          <a:p>
            <a:pPr marL="516636" lvl="2" indent="-457200" algn="ctr">
              <a:buFont typeface="Wingdings" panose="05000000000000000000" pitchFamily="2" charset="2"/>
              <a:buChar char="Ø"/>
            </a:pPr>
            <a:endParaRPr lang="en-US" sz="2800" b="1" dirty="0" smtClean="0"/>
          </a:p>
          <a:p>
            <a:pPr marL="516636" lvl="2" indent="-457200" algn="ctr">
              <a:buFont typeface="Wingdings" panose="05000000000000000000" pitchFamily="2" charset="2"/>
              <a:buChar char="Ø"/>
            </a:pPr>
            <a:endParaRPr lang="en-US" sz="2800" b="1" dirty="0"/>
          </a:p>
          <a:p>
            <a:pPr marL="59436" lvl="2" indent="0" algn="ctr">
              <a:buNone/>
            </a:pPr>
            <a:r>
              <a:rPr lang="en-US" sz="2800" b="1" dirty="0" smtClean="0"/>
              <a:t>Intensive Acceleration Class </a:t>
            </a:r>
          </a:p>
          <a:p>
            <a:pPr marL="59436" lvl="2" indent="0" algn="ctr">
              <a:buNone/>
            </a:pPr>
            <a:r>
              <a:rPr lang="en-US" sz="2800" b="1" dirty="0" smtClean="0"/>
              <a:t>&amp;</a:t>
            </a:r>
          </a:p>
          <a:p>
            <a:pPr marL="59436" lvl="2" indent="0" algn="ctr">
              <a:buNone/>
            </a:pPr>
            <a:r>
              <a:rPr lang="en-US" sz="2800" b="1" dirty="0" smtClean="0"/>
              <a:t>Transitional Class</a:t>
            </a:r>
          </a:p>
          <a:p>
            <a:pPr marL="59436" lvl="2" indent="0" algn="ctr">
              <a:buNone/>
            </a:pPr>
            <a:endParaRPr lang="en-US" sz="1050" b="1" dirty="0" smtClean="0"/>
          </a:p>
          <a:p>
            <a:pPr marL="59436" lvl="2" indent="0" algn="ctr">
              <a:buNone/>
            </a:pPr>
            <a:r>
              <a:rPr lang="en-US" b="1" dirty="0" smtClean="0"/>
              <a:t>(Forthcoming MDE Guidance)</a:t>
            </a:r>
          </a:p>
          <a:p>
            <a:pPr marL="1239012" lvl="7" indent="0">
              <a:buNone/>
            </a:pPr>
            <a:endParaRPr lang="en-US" sz="1600" dirty="0" smtClean="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138796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par>
                          <p:cTn id="8" fill="hold">
                            <p:stCondLst>
                              <p:cond delay="2000"/>
                            </p:stCondLst>
                            <p:childTnLst>
                              <p:par>
                                <p:cTn id="9" presetID="21" presetClass="entr" presetSubtype="1" fill="hold" nodeType="afterEffect">
                                  <p:stCondLst>
                                    <p:cond delay="2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heel(1)">
                                      <p:cBhvr>
                                        <p:cTn id="11" dur="2000"/>
                                        <p:tgtEl>
                                          <p:spTgt spid="3">
                                            <p:txEl>
                                              <p:pRg st="3" end="3"/>
                                            </p:txEl>
                                          </p:spTgt>
                                        </p:tgtEl>
                                      </p:cBhvr>
                                    </p:animEffect>
                                  </p:childTnLst>
                                </p:cTn>
                              </p:par>
                              <p:par>
                                <p:cTn id="12" presetID="21" presetClass="entr" presetSubtype="1" fill="hold" nodeType="withEffect">
                                  <p:stCondLst>
                                    <p:cond delay="25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heel(1)">
                                      <p:cBhvr>
                                        <p:cTn id="14" dur="2000"/>
                                        <p:tgtEl>
                                          <p:spTgt spid="3">
                                            <p:txEl>
                                              <p:pRg st="4" end="4"/>
                                            </p:txEl>
                                          </p:spTgt>
                                        </p:tgtEl>
                                      </p:cBhvr>
                                    </p:animEffect>
                                  </p:childTnLst>
                                </p:cTn>
                              </p:par>
                            </p:childTnLst>
                          </p:cTn>
                        </p:par>
                        <p:par>
                          <p:cTn id="15" fill="hold">
                            <p:stCondLst>
                              <p:cond delay="4250"/>
                            </p:stCondLst>
                            <p:childTnLst>
                              <p:par>
                                <p:cTn id="16" presetID="16" presetClass="entr" presetSubtype="21" fill="hold" nodeType="afterEffect">
                                  <p:stCondLst>
                                    <p:cond delay="25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latin typeface="Copperplate Gothic Bold" panose="020E0705020206020404" pitchFamily="34" charset="0"/>
              </a:rPr>
              <a:t>RTI large group discussion</a:t>
            </a:r>
            <a:endParaRPr lang="en-US" sz="2400" dirty="0">
              <a:latin typeface="Copperplate Gothic Bold" panose="020E0705020206020404" pitchFamily="34" charset="0"/>
            </a:endParaRPr>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Ø"/>
            </a:pPr>
            <a:endParaRPr lang="en-US" sz="3200" dirty="0" smtClean="0">
              <a:effectLst>
                <a:outerShdw blurRad="38100" dist="38100" dir="2700000" algn="tl">
                  <a:srgbClr val="000000">
                    <a:alpha val="43137"/>
                  </a:srgbClr>
                </a:outerShdw>
              </a:effectLst>
              <a:latin typeface="Copperplate Gothic Bold" panose="020E0705020206020404" pitchFamily="34" charset="0"/>
            </a:endParaRPr>
          </a:p>
          <a:p>
            <a:pPr marL="1211580" lvl="5" indent="-457200">
              <a:buFont typeface="Wingdings" panose="05000000000000000000" pitchFamily="2" charset="2"/>
              <a:buChar char="Ø"/>
            </a:pPr>
            <a:r>
              <a:rPr lang="en-US" sz="3000" b="1" dirty="0" smtClean="0">
                <a:effectLst>
                  <a:outerShdw blurRad="38100" dist="38100" dir="2700000" algn="tl">
                    <a:srgbClr val="000000">
                      <a:alpha val="43137"/>
                    </a:srgbClr>
                  </a:outerShdw>
                </a:effectLst>
              </a:rPr>
              <a:t>What do we know?</a:t>
            </a:r>
          </a:p>
          <a:p>
            <a:pPr marL="1211580" lvl="5" indent="-457200">
              <a:buFont typeface="Wingdings" panose="05000000000000000000" pitchFamily="2" charset="2"/>
              <a:buChar char="Ø"/>
            </a:pPr>
            <a:endParaRPr lang="en-US" sz="3000" b="0" dirty="0"/>
          </a:p>
          <a:p>
            <a:pPr marL="1211580" lvl="5" indent="-457200">
              <a:buFont typeface="Wingdings" panose="05000000000000000000" pitchFamily="2" charset="2"/>
              <a:buChar char="Ø"/>
            </a:pPr>
            <a:r>
              <a:rPr lang="en-US" sz="3000" b="1" dirty="0" smtClean="0">
                <a:effectLst>
                  <a:outerShdw blurRad="38100" dist="38100" dir="2700000" algn="tl">
                    <a:srgbClr val="000000">
                      <a:alpha val="43137"/>
                    </a:srgbClr>
                  </a:outerShdw>
                </a:effectLst>
              </a:rPr>
              <a:t>What do we want to know?</a:t>
            </a: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3314386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Transition Class</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219199"/>
            <a:ext cx="8229600" cy="4010055"/>
          </a:xfrm>
        </p:spPr>
        <p:txBody>
          <a:bodyPr>
            <a:normAutofit fontScale="77500" lnSpcReduction="20000"/>
          </a:bodyPr>
          <a:lstStyle/>
          <a:p>
            <a:pPr marL="516636" lvl="2" indent="-457200">
              <a:buFont typeface="Wingdings" panose="05000000000000000000" pitchFamily="2" charset="2"/>
              <a:buChar char="Ø"/>
            </a:pPr>
            <a:r>
              <a:rPr lang="en-US" sz="3100" b="1" dirty="0" smtClean="0"/>
              <a:t>Transition Classes are:</a:t>
            </a:r>
          </a:p>
          <a:p>
            <a:pPr marL="1696212" lvl="7" indent="-457200"/>
            <a:endParaRPr lang="en-US" sz="2800" dirty="0" smtClean="0"/>
          </a:p>
          <a:p>
            <a:pPr marL="973836" lvl="4" indent="-457200">
              <a:spcAft>
                <a:spcPts val="600"/>
              </a:spcAft>
            </a:pPr>
            <a:r>
              <a:rPr lang="en-US" sz="3000" dirty="0" smtClean="0"/>
              <a:t>Designed for students with identified reading deficiencies</a:t>
            </a:r>
            <a:endParaRPr lang="en-US" sz="3000" dirty="0"/>
          </a:p>
          <a:p>
            <a:pPr marL="973836" lvl="4" indent="-457200">
              <a:spcAft>
                <a:spcPts val="600"/>
              </a:spcAft>
            </a:pPr>
            <a:r>
              <a:rPr lang="en-US" sz="3000" dirty="0" smtClean="0"/>
              <a:t>Established for students not promoted</a:t>
            </a:r>
          </a:p>
          <a:p>
            <a:pPr marL="973836" lvl="4" indent="-457200">
              <a:spcAft>
                <a:spcPts val="600"/>
              </a:spcAft>
            </a:pPr>
            <a:r>
              <a:rPr lang="en-US" sz="3000" dirty="0" smtClean="0"/>
              <a:t>Intended to provide intensive instruction and intervention</a:t>
            </a:r>
          </a:p>
          <a:p>
            <a:pPr marL="973836" lvl="4" indent="-457200">
              <a:spcAft>
                <a:spcPts val="600"/>
              </a:spcAft>
            </a:pPr>
            <a:r>
              <a:rPr lang="en-US" sz="3000" dirty="0" smtClean="0"/>
              <a:t>Designed to produce learning gains sufficient to meet the current grade level performance standards</a:t>
            </a:r>
          </a:p>
          <a:p>
            <a:pPr marL="973836" lvl="4" indent="-457200">
              <a:spcAft>
                <a:spcPts val="600"/>
              </a:spcAft>
            </a:pPr>
            <a:r>
              <a:rPr lang="en-US" sz="3000" dirty="0" smtClean="0"/>
              <a:t>Designed to remediate the reading deficiency so the student can advance to the next grade</a:t>
            </a:r>
          </a:p>
          <a:p>
            <a:pPr marL="754380" lvl="5" indent="0">
              <a:buNone/>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107557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500"/>
                                        <p:tgtEl>
                                          <p:spTgt spid="3">
                                            <p:txEl>
                                              <p:pRg st="0" end="0"/>
                                            </p:txEl>
                                          </p:spTgt>
                                        </p:tgtEl>
                                      </p:cBhvr>
                                    </p:animEffect>
                                  </p:childTnLst>
                                </p:cTn>
                              </p:par>
                            </p:childTnLst>
                          </p:cTn>
                        </p:par>
                        <p:par>
                          <p:cTn id="8" fill="hold">
                            <p:stCondLst>
                              <p:cond delay="2750"/>
                            </p:stCondLst>
                            <p:childTnLst>
                              <p:par>
                                <p:cTn id="9" presetID="16" presetClass="entr" presetSubtype="21"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1500"/>
                                        <p:tgtEl>
                                          <p:spTgt spid="3">
                                            <p:txEl>
                                              <p:pRg st="2" end="2"/>
                                            </p:txEl>
                                          </p:spTgt>
                                        </p:tgtEl>
                                      </p:cBhvr>
                                    </p:animEffect>
                                  </p:childTnLst>
                                </p:cTn>
                              </p:par>
                            </p:childTnLst>
                          </p:cTn>
                        </p:par>
                        <p:par>
                          <p:cTn id="12" fill="hold">
                            <p:stCondLst>
                              <p:cond delay="5250"/>
                            </p:stCondLst>
                            <p:childTnLst>
                              <p:par>
                                <p:cTn id="13" presetID="16" presetClass="entr" presetSubtype="21" fill="hold" nodeType="afterEffect">
                                  <p:stCondLst>
                                    <p:cond delay="2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1500"/>
                                        <p:tgtEl>
                                          <p:spTgt spid="3">
                                            <p:txEl>
                                              <p:pRg st="3" end="3"/>
                                            </p:txEl>
                                          </p:spTgt>
                                        </p:tgtEl>
                                      </p:cBhvr>
                                    </p:animEffect>
                                  </p:childTnLst>
                                </p:cTn>
                              </p:par>
                            </p:childTnLst>
                          </p:cTn>
                        </p:par>
                        <p:par>
                          <p:cTn id="16" fill="hold">
                            <p:stCondLst>
                              <p:cond delay="8750"/>
                            </p:stCondLst>
                            <p:childTnLst>
                              <p:par>
                                <p:cTn id="17" presetID="16" presetClass="entr" presetSubtype="21" fill="hold"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1500"/>
                                        <p:tgtEl>
                                          <p:spTgt spid="3">
                                            <p:txEl>
                                              <p:pRg st="4" end="4"/>
                                            </p:txEl>
                                          </p:spTgt>
                                        </p:tgtEl>
                                      </p:cBhvr>
                                    </p:animEffect>
                                  </p:childTnLst>
                                </p:cTn>
                              </p:par>
                            </p:childTnLst>
                          </p:cTn>
                        </p:par>
                        <p:par>
                          <p:cTn id="20" fill="hold">
                            <p:stCondLst>
                              <p:cond delay="12250"/>
                            </p:stCondLst>
                            <p:childTnLst>
                              <p:par>
                                <p:cTn id="21" presetID="16" presetClass="entr" presetSubtype="21" fill="hold" nodeType="afterEffect">
                                  <p:stCondLst>
                                    <p:cond delay="2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1500"/>
                                        <p:tgtEl>
                                          <p:spTgt spid="3">
                                            <p:txEl>
                                              <p:pRg st="5" end="5"/>
                                            </p:txEl>
                                          </p:spTgt>
                                        </p:tgtEl>
                                      </p:cBhvr>
                                    </p:animEffect>
                                  </p:childTnLst>
                                </p:cTn>
                              </p:par>
                            </p:childTnLst>
                          </p:cTn>
                        </p:par>
                        <p:par>
                          <p:cTn id="24" fill="hold">
                            <p:stCondLst>
                              <p:cond delay="15750"/>
                            </p:stCondLst>
                            <p:childTnLst>
                              <p:par>
                                <p:cTn id="25" presetID="16" presetClass="entr" presetSubtype="21" fill="hold" nodeType="afterEffect">
                                  <p:stCondLst>
                                    <p:cond delay="20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Intensive Acceleration Classes</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219199"/>
            <a:ext cx="8229600" cy="4010055"/>
          </a:xfrm>
        </p:spPr>
        <p:txBody>
          <a:bodyPr>
            <a:normAutofit fontScale="77500" lnSpcReduction="20000"/>
          </a:bodyPr>
          <a:lstStyle/>
          <a:p>
            <a:pPr marL="516636" lvl="2" indent="-457200">
              <a:buFont typeface="Wingdings" panose="05000000000000000000" pitchFamily="2" charset="2"/>
              <a:buChar char="Ø"/>
            </a:pPr>
            <a:r>
              <a:rPr lang="en-US" sz="3100" b="1" dirty="0" smtClean="0">
                <a:latin typeface="Imprint MT Shadow"/>
              </a:rPr>
              <a:t>§ 37-177-15. </a:t>
            </a:r>
            <a:r>
              <a:rPr lang="en-US" sz="3100" dirty="0" smtClean="0">
                <a:latin typeface="+mj-lt"/>
              </a:rPr>
              <a:t>Purpose of Intensive Acceleration Class for certain students.</a:t>
            </a:r>
            <a:endParaRPr lang="en-US" sz="3100" b="1" dirty="0" smtClean="0"/>
          </a:p>
          <a:p>
            <a:pPr marL="1239012" lvl="7" indent="0">
              <a:buNone/>
            </a:pPr>
            <a:endParaRPr lang="en-US" sz="2800" dirty="0" smtClean="0"/>
          </a:p>
          <a:p>
            <a:pPr marL="1211580" lvl="5" indent="-457200">
              <a:spcAft>
                <a:spcPts val="600"/>
              </a:spcAft>
            </a:pPr>
            <a:r>
              <a:rPr lang="en-US" sz="2800" dirty="0" smtClean="0"/>
              <a:t>For students retained in Grade 3 who were previously retained in Kindergarten or Grades 1 through 3</a:t>
            </a:r>
            <a:endParaRPr lang="en-US" sz="2800" dirty="0"/>
          </a:p>
          <a:p>
            <a:pPr marL="1211580" lvl="5" indent="-457200">
              <a:spcAft>
                <a:spcPts val="600"/>
              </a:spcAft>
            </a:pPr>
            <a:r>
              <a:rPr lang="en-US" sz="2800" dirty="0" smtClean="0"/>
              <a:t>To increase student’s reading level at least two (2 grade levels in one (1) school year</a:t>
            </a:r>
          </a:p>
          <a:p>
            <a:pPr marL="1211580" lvl="5" indent="-457200">
              <a:spcAft>
                <a:spcPts val="600"/>
              </a:spcAft>
            </a:pPr>
            <a:r>
              <a:rPr lang="en-US" sz="2800" dirty="0" smtClean="0"/>
              <a:t>Should provide instruction and intervention for the majority of the student contact each day</a:t>
            </a:r>
          </a:p>
          <a:p>
            <a:pPr marL="1211580" lvl="5" indent="-457200">
              <a:spcAft>
                <a:spcPts val="600"/>
              </a:spcAft>
            </a:pPr>
            <a:r>
              <a:rPr lang="en-US" sz="2800" dirty="0" smtClean="0"/>
              <a:t>Incorporates opportunities to master the Grade 4 state standards in other core academic areas</a:t>
            </a:r>
          </a:p>
          <a:p>
            <a:pPr marL="754380" lvl="5" indent="0">
              <a:buNone/>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19770999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750"/>
                                        <p:tgtEl>
                                          <p:spTgt spid="3">
                                            <p:txEl>
                                              <p:pRg st="0" end="0"/>
                                            </p:txEl>
                                          </p:spTgt>
                                        </p:tgtEl>
                                      </p:cBhvr>
                                    </p:animEffect>
                                  </p:childTnLst>
                                </p:cTn>
                              </p:par>
                            </p:childTnLst>
                          </p:cTn>
                        </p:par>
                        <p:par>
                          <p:cTn id="8" fill="hold">
                            <p:stCondLst>
                              <p:cond delay="1750"/>
                            </p:stCondLst>
                            <p:childTnLst>
                              <p:par>
                                <p:cTn id="9" presetID="16" presetClass="entr" presetSubtype="21"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1500"/>
                                        <p:tgtEl>
                                          <p:spTgt spid="3">
                                            <p:txEl>
                                              <p:pRg st="2" end="2"/>
                                            </p:txEl>
                                          </p:spTgt>
                                        </p:tgtEl>
                                      </p:cBhvr>
                                    </p:animEffect>
                                  </p:childTnLst>
                                </p:cTn>
                              </p:par>
                            </p:childTnLst>
                          </p:cTn>
                        </p:par>
                        <p:par>
                          <p:cTn id="12" fill="hold">
                            <p:stCondLst>
                              <p:cond delay="4250"/>
                            </p:stCondLst>
                            <p:childTnLst>
                              <p:par>
                                <p:cTn id="13" presetID="16" presetClass="entr" presetSubtype="21" fill="hold" nodeType="afterEffect">
                                  <p:stCondLst>
                                    <p:cond delay="2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1500"/>
                                        <p:tgtEl>
                                          <p:spTgt spid="3">
                                            <p:txEl>
                                              <p:pRg st="3" end="3"/>
                                            </p:txEl>
                                          </p:spTgt>
                                        </p:tgtEl>
                                      </p:cBhvr>
                                    </p:animEffect>
                                  </p:childTnLst>
                                </p:cTn>
                              </p:par>
                            </p:childTnLst>
                          </p:cTn>
                        </p:par>
                        <p:par>
                          <p:cTn id="16" fill="hold">
                            <p:stCondLst>
                              <p:cond delay="8000"/>
                            </p:stCondLst>
                            <p:childTnLst>
                              <p:par>
                                <p:cTn id="17" presetID="16" presetClass="entr" presetSubtype="21" fill="hold" nodeType="afterEffect">
                                  <p:stCondLst>
                                    <p:cond delay="2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1500"/>
                                        <p:tgtEl>
                                          <p:spTgt spid="3">
                                            <p:txEl>
                                              <p:pRg st="4" end="4"/>
                                            </p:txEl>
                                          </p:spTgt>
                                        </p:tgtEl>
                                      </p:cBhvr>
                                    </p:animEffect>
                                  </p:childTnLst>
                                </p:cTn>
                              </p:par>
                            </p:childTnLst>
                          </p:cTn>
                        </p:par>
                        <p:par>
                          <p:cTn id="20" fill="hold">
                            <p:stCondLst>
                              <p:cond delay="11750"/>
                            </p:stCondLst>
                            <p:childTnLst>
                              <p:par>
                                <p:cTn id="21" presetID="16" presetClass="entr" presetSubtype="21" fill="hold" nodeType="afterEffect">
                                  <p:stCondLst>
                                    <p:cond delay="22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199"/>
            <a:ext cx="8229600" cy="4010055"/>
          </a:xfrm>
        </p:spPr>
        <p:txBody>
          <a:bodyPr>
            <a:normAutofit/>
          </a:bodyPr>
          <a:lstStyle/>
          <a:p>
            <a:pPr marL="516636" lvl="2" indent="-457200">
              <a:buFont typeface="Wingdings" panose="05000000000000000000" pitchFamily="2" charset="2"/>
              <a:buChar char="Ø"/>
            </a:pPr>
            <a:endParaRPr lang="en-US" sz="2600" b="1" dirty="0" smtClean="0"/>
          </a:p>
          <a:p>
            <a:pPr marL="516636" lvl="2" indent="-457200">
              <a:buFont typeface="Wingdings" panose="05000000000000000000" pitchFamily="2" charset="2"/>
              <a:buChar char="Ø"/>
            </a:pPr>
            <a:endParaRPr lang="en-US" sz="2600" b="1" dirty="0"/>
          </a:p>
          <a:p>
            <a:pPr marL="59436" lvl="2" indent="0" algn="ctr">
              <a:buNone/>
            </a:pPr>
            <a:r>
              <a:rPr lang="en-US" sz="3200" b="1" dirty="0" smtClean="0"/>
              <a:t>Student  Intervention Services</a:t>
            </a:r>
          </a:p>
          <a:p>
            <a:pPr marL="59436" lvl="2" indent="0" algn="ctr">
              <a:buNone/>
            </a:pPr>
            <a:r>
              <a:rPr lang="en-US" sz="1800" b="1" dirty="0" smtClean="0"/>
              <a:t>New Resources</a:t>
            </a:r>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904226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2000"/>
                                        <p:tgtEl>
                                          <p:spTgt spid="3">
                                            <p:txEl>
                                              <p:pRg st="2" end="2"/>
                                            </p:txEl>
                                          </p:spTgt>
                                        </p:tgtEl>
                                      </p:cBhvr>
                                    </p:animEffect>
                                  </p:childTnLst>
                                </p:cTn>
                              </p:par>
                            </p:childTnLst>
                          </p:cTn>
                        </p:par>
                        <p:par>
                          <p:cTn id="8" fill="hold">
                            <p:stCondLst>
                              <p:cond delay="3250"/>
                            </p:stCondLst>
                            <p:childTnLst>
                              <p:par>
                                <p:cTn id="9" presetID="16" presetClass="entr" presetSubtype="21" fill="hold" nodeType="afterEffect">
                                  <p:stCondLst>
                                    <p:cond delay="12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pperplate Gothic Bold" panose="020E0705020206020404" pitchFamily="34" charset="0"/>
              </a:rPr>
              <a:t>2015 - 2016 new resources</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1066800" y="914400"/>
            <a:ext cx="7620000" cy="4114800"/>
          </a:xfrm>
        </p:spPr>
        <p:txBody>
          <a:bodyPr>
            <a:normAutofit fontScale="47500" lnSpcReduction="20000"/>
          </a:bodyPr>
          <a:lstStyle/>
          <a:p>
            <a:pPr marL="745236" lvl="3" indent="-457200">
              <a:lnSpc>
                <a:spcPct val="170000"/>
              </a:lnSpc>
              <a:buFont typeface="Wingdings" panose="05000000000000000000" pitchFamily="2" charset="2"/>
              <a:buChar char="Ø"/>
            </a:pPr>
            <a:r>
              <a:rPr lang="en-US" sz="4400" b="1" dirty="0" smtClean="0"/>
              <a:t>RtI Flow-Chart</a:t>
            </a:r>
          </a:p>
          <a:p>
            <a:pPr marL="745236" lvl="3" indent="-457200">
              <a:lnSpc>
                <a:spcPct val="170000"/>
              </a:lnSpc>
              <a:buFont typeface="Wingdings" panose="05000000000000000000" pitchFamily="2" charset="2"/>
              <a:buChar char="Ø"/>
            </a:pPr>
            <a:r>
              <a:rPr lang="en-US" sz="4400" b="1" dirty="0" smtClean="0"/>
              <a:t>Multi-Tiered System of Supports Documentation Packet</a:t>
            </a:r>
          </a:p>
          <a:p>
            <a:pPr marL="745236" lvl="3" indent="-457200">
              <a:lnSpc>
                <a:spcPct val="170000"/>
              </a:lnSpc>
              <a:buFont typeface="Wingdings" panose="05000000000000000000" pitchFamily="2" charset="2"/>
              <a:buChar char="Ø"/>
            </a:pPr>
            <a:r>
              <a:rPr lang="en-US" sz="4400" b="1" dirty="0" smtClean="0"/>
              <a:t>RtI Quick Reference Guide</a:t>
            </a:r>
          </a:p>
          <a:p>
            <a:pPr marL="745236" lvl="3" indent="-457200">
              <a:lnSpc>
                <a:spcPct val="170000"/>
              </a:lnSpc>
              <a:buFont typeface="Wingdings" panose="05000000000000000000" pitchFamily="2" charset="2"/>
              <a:buChar char="Ø"/>
            </a:pPr>
            <a:r>
              <a:rPr lang="en-US" sz="4400" b="1" dirty="0" smtClean="0"/>
              <a:t>RtI Resources</a:t>
            </a:r>
          </a:p>
          <a:p>
            <a:pPr marL="745236" lvl="3" indent="-457200">
              <a:lnSpc>
                <a:spcPct val="170000"/>
              </a:lnSpc>
              <a:buFont typeface="Wingdings" panose="05000000000000000000" pitchFamily="2" charset="2"/>
              <a:buChar char="Ø"/>
            </a:pPr>
            <a:r>
              <a:rPr lang="en-US" sz="4400" b="1" dirty="0" smtClean="0"/>
              <a:t>Parent Family Guide to RtI</a:t>
            </a:r>
          </a:p>
          <a:p>
            <a:pPr marL="745236" lvl="3" indent="-457200">
              <a:lnSpc>
                <a:spcPct val="170000"/>
              </a:lnSpc>
              <a:buFont typeface="Wingdings" panose="05000000000000000000" pitchFamily="2" charset="2"/>
              <a:buChar char="Ø"/>
            </a:pPr>
            <a:r>
              <a:rPr lang="en-US" sz="4400" b="1" dirty="0" smtClean="0"/>
              <a:t>English Language Learners </a:t>
            </a:r>
          </a:p>
          <a:p>
            <a:pPr marL="1696212" lvl="7" indent="-457200">
              <a:lnSpc>
                <a:spcPct val="120000"/>
              </a:lnSpc>
            </a:pPr>
            <a:r>
              <a:rPr lang="en-US" sz="3300" b="1" dirty="0" smtClean="0"/>
              <a:t>Classroom Teacher Manual</a:t>
            </a:r>
          </a:p>
          <a:p>
            <a:pPr marL="1696212" lvl="7" indent="-457200">
              <a:lnSpc>
                <a:spcPct val="120000"/>
              </a:lnSpc>
            </a:pPr>
            <a:r>
              <a:rPr lang="en-US" sz="3300" b="1" dirty="0" smtClean="0"/>
              <a:t>Administrator Resource Manual</a:t>
            </a:r>
          </a:p>
          <a:p>
            <a:pPr marL="1696212" lvl="7" indent="-457200">
              <a:lnSpc>
                <a:spcPct val="120000"/>
              </a:lnSpc>
            </a:pPr>
            <a:r>
              <a:rPr lang="en-US" sz="3300" b="1" dirty="0" smtClean="0"/>
              <a:t>RtI Resource Manual</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2855344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6" presetClass="entr" presetSubtype="21" fill="hold" grpId="0" nodeType="after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1000"/>
                                        <p:tgtEl>
                                          <p:spTgt spid="3">
                                            <p:txEl>
                                              <p:pRg st="0" end="0"/>
                                            </p:txEl>
                                          </p:spTgt>
                                        </p:tgtEl>
                                      </p:cBhvr>
                                    </p:animEffect>
                                  </p:childTnLst>
                                </p:cTn>
                              </p:par>
                            </p:childTnLst>
                          </p:cTn>
                        </p:par>
                        <p:par>
                          <p:cTn id="13" fill="hold">
                            <p:stCondLst>
                              <p:cond delay="2500"/>
                            </p:stCondLst>
                            <p:childTnLst>
                              <p:par>
                                <p:cTn id="14" presetID="16" presetClass="entr" presetSubtype="21" fill="hold" grpId="0" nodeType="afterEffect">
                                  <p:stCondLst>
                                    <p:cond delay="75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1000"/>
                                        <p:tgtEl>
                                          <p:spTgt spid="3">
                                            <p:txEl>
                                              <p:pRg st="1" end="1"/>
                                            </p:txEl>
                                          </p:spTgt>
                                        </p:tgtEl>
                                      </p:cBhvr>
                                    </p:animEffect>
                                  </p:childTnLst>
                                </p:cTn>
                              </p:par>
                            </p:childTnLst>
                          </p:cTn>
                        </p:par>
                        <p:par>
                          <p:cTn id="17" fill="hold">
                            <p:stCondLst>
                              <p:cond delay="4250"/>
                            </p:stCondLst>
                            <p:childTnLst>
                              <p:par>
                                <p:cTn id="18" presetID="16" presetClass="entr" presetSubtype="21" fill="hold" grpId="0" nodeType="afterEffect">
                                  <p:stCondLst>
                                    <p:cond delay="1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1000"/>
                                        <p:tgtEl>
                                          <p:spTgt spid="3">
                                            <p:txEl>
                                              <p:pRg st="2" end="2"/>
                                            </p:txEl>
                                          </p:spTgt>
                                        </p:tgtEl>
                                      </p:cBhvr>
                                    </p:animEffect>
                                  </p:childTnLst>
                                </p:cTn>
                              </p:par>
                            </p:childTnLst>
                          </p:cTn>
                        </p:par>
                        <p:par>
                          <p:cTn id="21" fill="hold">
                            <p:stCondLst>
                              <p:cond delay="6250"/>
                            </p:stCondLst>
                            <p:childTnLst>
                              <p:par>
                                <p:cTn id="22" presetID="16" presetClass="entr" presetSubtype="21" fill="hold" grpId="0" nodeType="afterEffect">
                                  <p:stCondLst>
                                    <p:cond delay="75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1000"/>
                                        <p:tgtEl>
                                          <p:spTgt spid="3">
                                            <p:txEl>
                                              <p:pRg st="3" end="3"/>
                                            </p:txEl>
                                          </p:spTgt>
                                        </p:tgtEl>
                                      </p:cBhvr>
                                    </p:animEffect>
                                  </p:childTnLst>
                                </p:cTn>
                              </p:par>
                            </p:childTnLst>
                          </p:cTn>
                        </p:par>
                        <p:par>
                          <p:cTn id="25" fill="hold">
                            <p:stCondLst>
                              <p:cond delay="8000"/>
                            </p:stCondLst>
                            <p:childTnLst>
                              <p:par>
                                <p:cTn id="26" presetID="16" presetClass="entr" presetSubtype="21" fill="hold" grpId="0" nodeType="afterEffect">
                                  <p:stCondLst>
                                    <p:cond delay="100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1000"/>
                                        <p:tgtEl>
                                          <p:spTgt spid="3">
                                            <p:txEl>
                                              <p:pRg st="4" end="4"/>
                                            </p:txEl>
                                          </p:spTgt>
                                        </p:tgtEl>
                                      </p:cBhvr>
                                    </p:animEffect>
                                  </p:childTnLst>
                                </p:cTn>
                              </p:par>
                            </p:childTnLst>
                          </p:cTn>
                        </p:par>
                        <p:par>
                          <p:cTn id="29" fill="hold">
                            <p:stCondLst>
                              <p:cond delay="10000"/>
                            </p:stCondLst>
                            <p:childTnLst>
                              <p:par>
                                <p:cTn id="30" presetID="16" presetClass="entr" presetSubtype="21" fill="hold" grpId="0" nodeType="afterEffect">
                                  <p:stCondLst>
                                    <p:cond delay="75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1000"/>
                                        <p:tgtEl>
                                          <p:spTgt spid="3">
                                            <p:txEl>
                                              <p:pRg st="5" end="5"/>
                                            </p:txEl>
                                          </p:spTgt>
                                        </p:tgtEl>
                                      </p:cBhvr>
                                    </p:animEffect>
                                  </p:childTnLst>
                                </p:cTn>
                              </p:par>
                            </p:childTnLst>
                          </p:cTn>
                        </p:par>
                        <p:par>
                          <p:cTn id="33" fill="hold">
                            <p:stCondLst>
                              <p:cond delay="11750"/>
                            </p:stCondLst>
                            <p:childTnLst>
                              <p:par>
                                <p:cTn id="34" presetID="16" presetClass="entr" presetSubtype="21" fill="hold" grpId="0" nodeType="afterEffect">
                                  <p:stCondLst>
                                    <p:cond delay="100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1000"/>
                                        <p:tgtEl>
                                          <p:spTgt spid="3">
                                            <p:txEl>
                                              <p:pRg st="6" end="6"/>
                                            </p:txEl>
                                          </p:spTgt>
                                        </p:tgtEl>
                                      </p:cBhvr>
                                    </p:animEffect>
                                  </p:childTnLst>
                                </p:cTn>
                              </p:par>
                            </p:childTnLst>
                          </p:cTn>
                        </p:par>
                        <p:par>
                          <p:cTn id="37" fill="hold">
                            <p:stCondLst>
                              <p:cond delay="13750"/>
                            </p:stCondLst>
                            <p:childTnLst>
                              <p:par>
                                <p:cTn id="38" presetID="16" presetClass="entr" presetSubtype="21" fill="hold" grpId="0" nodeType="afterEffect">
                                  <p:stCondLst>
                                    <p:cond delay="75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1000"/>
                                        <p:tgtEl>
                                          <p:spTgt spid="3">
                                            <p:txEl>
                                              <p:pRg st="7" end="7"/>
                                            </p:txEl>
                                          </p:spTgt>
                                        </p:tgtEl>
                                      </p:cBhvr>
                                    </p:animEffect>
                                  </p:childTnLst>
                                </p:cTn>
                              </p:par>
                            </p:childTnLst>
                          </p:cTn>
                        </p:par>
                        <p:par>
                          <p:cTn id="41" fill="hold">
                            <p:stCondLst>
                              <p:cond delay="15500"/>
                            </p:stCondLst>
                            <p:childTnLst>
                              <p:par>
                                <p:cTn id="42" presetID="16" presetClass="entr" presetSubtype="21" fill="hold" grpId="0" nodeType="afterEffect">
                                  <p:stCondLst>
                                    <p:cond delay="75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Multi-tiered System of supports documentation</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524000"/>
            <a:ext cx="8229600" cy="3505200"/>
          </a:xfrm>
        </p:spPr>
        <p:txBody>
          <a:bodyPr>
            <a:normAutofit/>
          </a:bodyPr>
          <a:lstStyle/>
          <a:p>
            <a:pPr marL="745236" lvl="3" indent="-457200">
              <a:buFont typeface="Wingdings" panose="05000000000000000000" pitchFamily="2" charset="2"/>
              <a:buChar char="Ø"/>
            </a:pPr>
            <a:r>
              <a:rPr lang="en-US" sz="3100" b="1" dirty="0" smtClean="0"/>
              <a:t>The all Inclusive Intervention Documentation Packet was developed to:</a:t>
            </a:r>
          </a:p>
          <a:p>
            <a:pPr marL="1211580" lvl="5" indent="-457200"/>
            <a:r>
              <a:rPr lang="en-US" sz="2800" dirty="0" smtClean="0"/>
              <a:t>Assist districts, schools, and educators with the process of implementing and documenting interventions for ALL students</a:t>
            </a:r>
          </a:p>
          <a:p>
            <a:pPr marL="1211580" lvl="5" indent="-457200"/>
            <a:r>
              <a:rPr lang="en-US" sz="2800" dirty="0" smtClean="0"/>
              <a:t>Provides the means to collect data to improve Pre-K—12 student outcomes</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37873097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500"/>
                                        <p:tgtEl>
                                          <p:spTgt spid="3">
                                            <p:txEl>
                                              <p:pRg st="0" end="0"/>
                                            </p:txEl>
                                          </p:spTgt>
                                        </p:tgtEl>
                                      </p:cBhvr>
                                    </p:animEffect>
                                  </p:childTnLst>
                                </p:cTn>
                              </p:par>
                            </p:childTnLst>
                          </p:cTn>
                        </p:par>
                        <p:par>
                          <p:cTn id="8" fill="hold">
                            <p:stCondLst>
                              <p:cond delay="1750"/>
                            </p:stCondLst>
                            <p:childTnLst>
                              <p:par>
                                <p:cTn id="9" presetID="16" presetClass="entr" presetSubtype="21" fill="hold" nodeType="afterEffect">
                                  <p:stCondLst>
                                    <p:cond delay="2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1500"/>
                                        <p:tgtEl>
                                          <p:spTgt spid="3">
                                            <p:txEl>
                                              <p:pRg st="1" end="1"/>
                                            </p:txEl>
                                          </p:spTgt>
                                        </p:tgtEl>
                                      </p:cBhvr>
                                    </p:animEffect>
                                  </p:childTnLst>
                                </p:cTn>
                              </p:par>
                            </p:childTnLst>
                          </p:cTn>
                        </p:par>
                        <p:par>
                          <p:cTn id="12" fill="hold">
                            <p:stCondLst>
                              <p:cond delay="5750"/>
                            </p:stCondLst>
                            <p:childTnLst>
                              <p:par>
                                <p:cTn id="13" presetID="16" presetClass="entr" presetSubtype="21" fill="hold" nodeType="afterEffect">
                                  <p:stCondLst>
                                    <p:cond delay="5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Multi-tiered System of supports documentation</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219199"/>
            <a:ext cx="8229600" cy="4010055"/>
          </a:xfrm>
        </p:spPr>
        <p:txBody>
          <a:bodyPr>
            <a:normAutofit fontScale="92500" lnSpcReduction="10000"/>
          </a:bodyPr>
          <a:lstStyle/>
          <a:p>
            <a:pPr marL="516636" lvl="2" indent="-457200">
              <a:buFont typeface="Wingdings" panose="05000000000000000000" pitchFamily="2" charset="2"/>
              <a:buChar char="Ø"/>
            </a:pPr>
            <a:r>
              <a:rPr lang="en-US" sz="2600" b="1" dirty="0" smtClean="0"/>
              <a:t>Recommendations are included for districts, schools, and teachers in selecting the appropriate forms needed to document Pre-K –12 intervention:</a:t>
            </a:r>
          </a:p>
          <a:p>
            <a:pPr marL="1211580" lvl="5" indent="-457200"/>
            <a:r>
              <a:rPr lang="en-US" sz="2800" dirty="0" smtClean="0"/>
              <a:t>Tier </a:t>
            </a:r>
            <a:r>
              <a:rPr lang="en-US" sz="2800" dirty="0"/>
              <a:t>I</a:t>
            </a:r>
            <a:r>
              <a:rPr lang="en-US" sz="2800" dirty="0" smtClean="0"/>
              <a:t> High Quality Classroom Instruction</a:t>
            </a:r>
          </a:p>
          <a:p>
            <a:pPr marL="1211580" lvl="5" indent="-457200"/>
            <a:r>
              <a:rPr lang="en-US" sz="2800" dirty="0" smtClean="0"/>
              <a:t>General Education Students Tier II</a:t>
            </a:r>
          </a:p>
          <a:p>
            <a:pPr marL="1211580" lvl="5" indent="-457200"/>
            <a:r>
              <a:rPr lang="en-US" sz="2800" dirty="0" smtClean="0"/>
              <a:t>General Education Students Tier III</a:t>
            </a:r>
          </a:p>
          <a:p>
            <a:pPr marL="1211580" lvl="5" indent="-457200"/>
            <a:r>
              <a:rPr lang="en-US" sz="2800" dirty="0" smtClean="0"/>
              <a:t>Special Education Students Intensive Reading Interventions </a:t>
            </a:r>
            <a:r>
              <a:rPr lang="en-US" sz="2800" b="1" dirty="0" smtClean="0"/>
              <a:t>K-4</a:t>
            </a:r>
          </a:p>
          <a:p>
            <a:pPr marL="1211580" lvl="5" indent="-457200"/>
            <a:r>
              <a:rPr lang="en-US" sz="2800" dirty="0" smtClean="0"/>
              <a:t>Dyslexic Students</a:t>
            </a:r>
          </a:p>
          <a:p>
            <a:pPr marL="1211580" lvl="5" indent="-457200"/>
            <a:r>
              <a:rPr lang="en-US" sz="2800" dirty="0" smtClean="0"/>
              <a:t>English Language Learners</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363609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250"/>
                            </p:stCondLst>
                            <p:childTnLst>
                              <p:par>
                                <p:cTn id="9" presetID="16" presetClass="entr" presetSubtype="21" fill="hold" nodeType="afterEffect">
                                  <p:stCondLst>
                                    <p:cond delay="3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1500"/>
                                        <p:tgtEl>
                                          <p:spTgt spid="3">
                                            <p:txEl>
                                              <p:pRg st="1" end="1"/>
                                            </p:txEl>
                                          </p:spTgt>
                                        </p:tgtEl>
                                      </p:cBhvr>
                                    </p:animEffect>
                                  </p:childTnLst>
                                </p:cTn>
                              </p:par>
                            </p:childTnLst>
                          </p:cTn>
                        </p:par>
                        <p:par>
                          <p:cTn id="12" fill="hold">
                            <p:stCondLst>
                              <p:cond delay="7250"/>
                            </p:stCondLst>
                            <p:childTnLst>
                              <p:par>
                                <p:cTn id="13" presetID="16" presetClass="entr" presetSubtype="21"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1500"/>
                                        <p:tgtEl>
                                          <p:spTgt spid="3">
                                            <p:txEl>
                                              <p:pRg st="2" end="2"/>
                                            </p:txEl>
                                          </p:spTgt>
                                        </p:tgtEl>
                                      </p:cBhvr>
                                    </p:animEffect>
                                  </p:childTnLst>
                                </p:cTn>
                              </p:par>
                            </p:childTnLst>
                          </p:cTn>
                        </p:par>
                        <p:par>
                          <p:cTn id="16" fill="hold">
                            <p:stCondLst>
                              <p:cond delay="9750"/>
                            </p:stCondLst>
                            <p:childTnLst>
                              <p:par>
                                <p:cTn id="17" presetID="16" presetClass="entr" presetSubtype="21" fill="hold" nodeType="afterEffect">
                                  <p:stCondLst>
                                    <p:cond delay="1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1500"/>
                                        <p:tgtEl>
                                          <p:spTgt spid="3">
                                            <p:txEl>
                                              <p:pRg st="3" end="3"/>
                                            </p:txEl>
                                          </p:spTgt>
                                        </p:tgtEl>
                                      </p:cBhvr>
                                    </p:animEffect>
                                  </p:childTnLst>
                                </p:cTn>
                              </p:par>
                            </p:childTnLst>
                          </p:cTn>
                        </p:par>
                        <p:par>
                          <p:cTn id="20" fill="hold">
                            <p:stCondLst>
                              <p:cond delay="12750"/>
                            </p:stCondLst>
                            <p:childTnLst>
                              <p:par>
                                <p:cTn id="21" presetID="16" presetClass="entr" presetSubtype="21" fill="hold" nodeType="afterEffect">
                                  <p:stCondLst>
                                    <p:cond delay="1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1500"/>
                                        <p:tgtEl>
                                          <p:spTgt spid="3">
                                            <p:txEl>
                                              <p:pRg st="4" end="4"/>
                                            </p:txEl>
                                          </p:spTgt>
                                        </p:tgtEl>
                                      </p:cBhvr>
                                    </p:animEffect>
                                  </p:childTnLst>
                                </p:cTn>
                              </p:par>
                            </p:childTnLst>
                          </p:cTn>
                        </p:par>
                        <p:par>
                          <p:cTn id="24" fill="hold">
                            <p:stCondLst>
                              <p:cond delay="15750"/>
                            </p:stCondLst>
                            <p:childTnLst>
                              <p:par>
                                <p:cTn id="25" presetID="16" presetClass="entr" presetSubtype="21" fill="hold" nodeType="afterEffect">
                                  <p:stCondLst>
                                    <p:cond delay="12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2000"/>
                                        <p:tgtEl>
                                          <p:spTgt spid="3">
                                            <p:txEl>
                                              <p:pRg st="5" end="5"/>
                                            </p:txEl>
                                          </p:spTgt>
                                        </p:tgtEl>
                                      </p:cBhvr>
                                    </p:animEffect>
                                  </p:childTnLst>
                                </p:cTn>
                              </p:par>
                            </p:childTnLst>
                          </p:cTn>
                        </p:par>
                        <p:par>
                          <p:cTn id="28" fill="hold">
                            <p:stCondLst>
                              <p:cond delay="19000"/>
                            </p:stCondLst>
                            <p:childTnLst>
                              <p:par>
                                <p:cTn id="29" presetID="16" presetClass="entr" presetSubtype="21" fill="hold" nodeType="afterEffect">
                                  <p:stCondLst>
                                    <p:cond delay="2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Multi-tiered System of supports documentation</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219199"/>
            <a:ext cx="8229600" cy="4010055"/>
          </a:xfrm>
        </p:spPr>
        <p:txBody>
          <a:bodyPr>
            <a:normAutofit/>
          </a:bodyPr>
          <a:lstStyle/>
          <a:p>
            <a:pPr marL="516636" lvl="2" indent="-457200">
              <a:buFont typeface="Wingdings" panose="05000000000000000000" pitchFamily="2" charset="2"/>
              <a:buChar char="Ø"/>
            </a:pPr>
            <a:r>
              <a:rPr lang="en-US" sz="2600" b="1" dirty="0" smtClean="0"/>
              <a:t>The Intervention Services Documentation Packet  (DRAFT) is organized as follows: </a:t>
            </a:r>
          </a:p>
          <a:p>
            <a:pPr marL="1696212" lvl="7" indent="-457200"/>
            <a:r>
              <a:rPr lang="en-US" sz="2800" dirty="0" smtClean="0"/>
              <a:t>Student Profile</a:t>
            </a:r>
            <a:endParaRPr lang="en-US" sz="2800" dirty="0"/>
          </a:p>
          <a:p>
            <a:pPr marL="1696212" lvl="7" indent="-457200"/>
            <a:r>
              <a:rPr lang="en-US" sz="2800" dirty="0" smtClean="0"/>
              <a:t>Tier </a:t>
            </a:r>
            <a:r>
              <a:rPr lang="en-US" sz="2800" dirty="0"/>
              <a:t>I</a:t>
            </a:r>
            <a:r>
              <a:rPr lang="en-US" sz="2800" dirty="0" smtClean="0"/>
              <a:t> </a:t>
            </a:r>
          </a:p>
          <a:p>
            <a:pPr marL="1696212" lvl="7" indent="-457200"/>
            <a:r>
              <a:rPr lang="en-US" sz="2800" dirty="0" smtClean="0"/>
              <a:t>Tier II</a:t>
            </a:r>
          </a:p>
          <a:p>
            <a:pPr marL="1696212" lvl="7" indent="-457200"/>
            <a:r>
              <a:rPr lang="en-US" sz="2800" dirty="0"/>
              <a:t>Teacher Support Teams (TST)</a:t>
            </a:r>
            <a:endParaRPr lang="en-US" sz="2800" b="1" dirty="0"/>
          </a:p>
          <a:p>
            <a:pPr marL="1696212" lvl="7" indent="-457200"/>
            <a:r>
              <a:rPr lang="en-US" sz="2800" dirty="0" smtClean="0"/>
              <a:t>Tier III</a:t>
            </a:r>
          </a:p>
          <a:p>
            <a:pPr marL="1696212" lvl="7" indent="-457200"/>
            <a:r>
              <a:rPr lang="en-US" sz="2800" dirty="0" smtClean="0"/>
              <a:t>Appendix</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179685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250"/>
                            </p:stCondLst>
                            <p:childTnLst>
                              <p:par>
                                <p:cTn id="9" presetID="16" presetClass="entr" presetSubtype="21" fill="hold"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1500"/>
                                        <p:tgtEl>
                                          <p:spTgt spid="3">
                                            <p:txEl>
                                              <p:pRg st="1" end="1"/>
                                            </p:txEl>
                                          </p:spTgt>
                                        </p:tgtEl>
                                      </p:cBhvr>
                                    </p:animEffect>
                                  </p:childTnLst>
                                </p:cTn>
                              </p:par>
                            </p:childTnLst>
                          </p:cTn>
                        </p:par>
                        <p:par>
                          <p:cTn id="12" fill="hold">
                            <p:stCondLst>
                              <p:cond delay="5250"/>
                            </p:stCondLst>
                            <p:childTnLst>
                              <p:par>
                                <p:cTn id="13" presetID="16" presetClass="entr" presetSubtype="21" fill="hold" nodeType="afterEffect">
                                  <p:stCondLst>
                                    <p:cond delay="1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1500"/>
                                        <p:tgtEl>
                                          <p:spTgt spid="3">
                                            <p:txEl>
                                              <p:pRg st="2" end="2"/>
                                            </p:txEl>
                                          </p:spTgt>
                                        </p:tgtEl>
                                      </p:cBhvr>
                                    </p:animEffect>
                                  </p:childTnLst>
                                </p:cTn>
                              </p:par>
                            </p:childTnLst>
                          </p:cTn>
                        </p:par>
                        <p:par>
                          <p:cTn id="16" fill="hold">
                            <p:stCondLst>
                              <p:cond delay="8000"/>
                            </p:stCondLst>
                            <p:childTnLst>
                              <p:par>
                                <p:cTn id="17" presetID="16" presetClass="entr" presetSubtype="21" fill="hold" nodeType="afterEffect">
                                  <p:stCondLst>
                                    <p:cond delay="1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1500"/>
                                        <p:tgtEl>
                                          <p:spTgt spid="3">
                                            <p:txEl>
                                              <p:pRg st="3" end="3"/>
                                            </p:txEl>
                                          </p:spTgt>
                                        </p:tgtEl>
                                      </p:cBhvr>
                                    </p:animEffect>
                                  </p:childTnLst>
                                </p:cTn>
                              </p:par>
                            </p:childTnLst>
                          </p:cTn>
                        </p:par>
                        <p:par>
                          <p:cTn id="20" fill="hold">
                            <p:stCondLst>
                              <p:cond delay="10750"/>
                            </p:stCondLst>
                            <p:childTnLst>
                              <p:par>
                                <p:cTn id="21" presetID="16" presetClass="entr" presetSubtype="21"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1500"/>
                                        <p:tgtEl>
                                          <p:spTgt spid="3">
                                            <p:txEl>
                                              <p:pRg st="4" end="4"/>
                                            </p:txEl>
                                          </p:spTgt>
                                        </p:tgtEl>
                                      </p:cBhvr>
                                    </p:animEffect>
                                  </p:childTnLst>
                                </p:cTn>
                              </p:par>
                            </p:childTnLst>
                          </p:cTn>
                        </p:par>
                        <p:par>
                          <p:cTn id="24" fill="hold">
                            <p:stCondLst>
                              <p:cond delay="13250"/>
                            </p:stCondLst>
                            <p:childTnLst>
                              <p:par>
                                <p:cTn id="25" presetID="16" presetClass="entr" presetSubtype="21" fill="hold" nodeType="afterEffect">
                                  <p:stCondLst>
                                    <p:cond delay="12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1500"/>
                                        <p:tgtEl>
                                          <p:spTgt spid="3">
                                            <p:txEl>
                                              <p:pRg st="5" end="5"/>
                                            </p:txEl>
                                          </p:spTgt>
                                        </p:tgtEl>
                                      </p:cBhvr>
                                    </p:animEffect>
                                  </p:childTnLst>
                                </p:cTn>
                              </p:par>
                            </p:childTnLst>
                          </p:cTn>
                        </p:par>
                        <p:par>
                          <p:cTn id="28" fill="hold">
                            <p:stCondLst>
                              <p:cond delay="16000"/>
                            </p:stCondLst>
                            <p:childTnLst>
                              <p:par>
                                <p:cTn id="29" presetID="16" presetClass="entr" presetSubtype="21" fill="hold" nodeType="afterEffect">
                                  <p:stCondLst>
                                    <p:cond delay="2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1676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Office of intervention services</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219199"/>
            <a:ext cx="8229600" cy="4010055"/>
          </a:xfrm>
        </p:spPr>
        <p:txBody>
          <a:bodyPr>
            <a:normAutofit/>
          </a:bodyPr>
          <a:lstStyle/>
          <a:p>
            <a:pPr marL="516636" lvl="2" indent="-457200">
              <a:buFont typeface="Wingdings" panose="05000000000000000000" pitchFamily="2" charset="2"/>
              <a:buChar char="Ø"/>
            </a:pPr>
            <a:endParaRPr lang="en-US" sz="2600" b="1" dirty="0" smtClean="0"/>
          </a:p>
          <a:p>
            <a:pPr marL="516636" lvl="2" indent="-457200">
              <a:buFont typeface="Wingdings" panose="05000000000000000000" pitchFamily="2" charset="2"/>
              <a:buChar char="Ø"/>
            </a:pPr>
            <a:endParaRPr lang="en-US" sz="2600" b="1" dirty="0"/>
          </a:p>
          <a:p>
            <a:pPr marL="516636" lvl="2" indent="-457200">
              <a:buFont typeface="Wingdings" panose="05000000000000000000" pitchFamily="2" charset="2"/>
              <a:buChar char="Ø"/>
            </a:pPr>
            <a:r>
              <a:rPr lang="en-US" sz="3200" b="1" dirty="0" smtClean="0"/>
              <a:t>The Office of Intervention Services website is currently being updated to reflect changes and the development of new documents.</a:t>
            </a:r>
          </a:p>
          <a:p>
            <a:pPr marL="1696212" lvl="7" indent="-457200"/>
            <a:r>
              <a:rPr lang="en-US" sz="2800" dirty="0" smtClean="0">
                <a:hlinkClick r:id="rId2"/>
              </a:rPr>
              <a:t>www.mde.k12.ms.us/intervention</a:t>
            </a:r>
            <a:r>
              <a:rPr lang="en-US" sz="2800" dirty="0" smtClean="0"/>
              <a:t> </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40880545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2000"/>
                                        <p:tgtEl>
                                          <p:spTgt spid="3">
                                            <p:txEl>
                                              <p:pRg st="2" end="2"/>
                                            </p:txEl>
                                          </p:spTgt>
                                        </p:tgtEl>
                                      </p:cBhvr>
                                    </p:animEffect>
                                  </p:childTnLst>
                                </p:cTn>
                              </p:par>
                            </p:childTnLst>
                          </p:cTn>
                        </p:par>
                        <p:par>
                          <p:cTn id="8" fill="hold">
                            <p:stCondLst>
                              <p:cond delay="3250"/>
                            </p:stCondLst>
                            <p:childTnLst>
                              <p:par>
                                <p:cTn id="9" presetID="16" presetClass="entr" presetSubtype="21" fill="hold" nodeType="afterEffect">
                                  <p:stCondLst>
                                    <p:cond delay="12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Office of elementary education and reading contacts</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381000" y="1219199"/>
            <a:ext cx="8229600" cy="4010055"/>
          </a:xfrm>
        </p:spPr>
        <p:txBody>
          <a:bodyPr>
            <a:normAutofit fontScale="77500" lnSpcReduction="20000"/>
          </a:bodyPr>
          <a:lstStyle/>
          <a:p>
            <a:pPr marL="1696212" lvl="7" indent="-457200"/>
            <a:endParaRPr lang="en-US" sz="2800" dirty="0" smtClean="0"/>
          </a:p>
          <a:p>
            <a:pPr marL="973836" lvl="4" indent="-457200">
              <a:lnSpc>
                <a:spcPct val="120000"/>
              </a:lnSpc>
              <a:spcAft>
                <a:spcPts val="600"/>
              </a:spcAft>
            </a:pPr>
            <a:r>
              <a:rPr lang="en-US" sz="3000" dirty="0" smtClean="0"/>
              <a:t>Nathan Oakley, Executive Director  </a:t>
            </a:r>
            <a:r>
              <a:rPr lang="en-US" sz="3000" dirty="0" smtClean="0">
                <a:hlinkClick r:id="rId2"/>
              </a:rPr>
              <a:t>noakley@mde.k12.ms.us</a:t>
            </a:r>
            <a:r>
              <a:rPr lang="en-US" sz="3000" dirty="0" smtClean="0"/>
              <a:t> </a:t>
            </a:r>
            <a:endParaRPr lang="en-US" sz="3000" dirty="0"/>
          </a:p>
          <a:p>
            <a:pPr marL="973836" lvl="4" indent="-457200">
              <a:lnSpc>
                <a:spcPct val="120000"/>
              </a:lnSpc>
              <a:spcAft>
                <a:spcPts val="600"/>
              </a:spcAft>
            </a:pPr>
            <a:r>
              <a:rPr lang="en-US" sz="3000" dirty="0" smtClean="0"/>
              <a:t>Robin </a:t>
            </a:r>
            <a:r>
              <a:rPr lang="en-US" sz="3000" dirty="0" err="1" smtClean="0"/>
              <a:t>Lemonis</a:t>
            </a:r>
            <a:r>
              <a:rPr lang="en-US" sz="3000" dirty="0" smtClean="0"/>
              <a:t>, Director of Intervention Services (K-12)                                </a:t>
            </a:r>
            <a:r>
              <a:rPr lang="en-US" sz="3000" dirty="0" smtClean="0">
                <a:hlinkClick r:id="rId3"/>
              </a:rPr>
              <a:t>rlemonis@mde.k12.ms.us</a:t>
            </a:r>
            <a:r>
              <a:rPr lang="en-US" sz="3000" dirty="0" smtClean="0"/>
              <a:t> </a:t>
            </a:r>
          </a:p>
          <a:p>
            <a:pPr marL="973836" lvl="4" indent="-457200">
              <a:lnSpc>
                <a:spcPct val="120000"/>
              </a:lnSpc>
              <a:spcAft>
                <a:spcPts val="600"/>
              </a:spcAft>
            </a:pPr>
            <a:r>
              <a:rPr lang="en-US" sz="3000" dirty="0" smtClean="0"/>
              <a:t>Dr. </a:t>
            </a:r>
            <a:r>
              <a:rPr lang="en-US" sz="3000" dirty="0" err="1" smtClean="0"/>
              <a:t>Kymyona</a:t>
            </a:r>
            <a:r>
              <a:rPr lang="en-US" sz="3000" dirty="0" smtClean="0"/>
              <a:t> Burk, Director of Literacy (K-12) </a:t>
            </a:r>
            <a:r>
              <a:rPr lang="en-US" sz="3000" dirty="0" smtClean="0">
                <a:hlinkClick r:id="rId4"/>
              </a:rPr>
              <a:t>kymoyona.burk@mde.k12.ms.us</a:t>
            </a:r>
            <a:r>
              <a:rPr lang="en-US" sz="3000" dirty="0" smtClean="0"/>
              <a:t> </a:t>
            </a:r>
          </a:p>
          <a:p>
            <a:pPr marL="973836" lvl="4" indent="-457200">
              <a:lnSpc>
                <a:spcPct val="120000"/>
              </a:lnSpc>
              <a:spcAft>
                <a:spcPts val="600"/>
              </a:spcAft>
            </a:pPr>
            <a:r>
              <a:rPr lang="en-US" sz="3000" dirty="0" smtClean="0"/>
              <a:t>Dr. </a:t>
            </a:r>
            <a:r>
              <a:rPr lang="en-US" sz="3000" dirty="0" err="1" smtClean="0"/>
              <a:t>Tenette</a:t>
            </a:r>
            <a:r>
              <a:rPr lang="en-US" sz="3000" dirty="0" smtClean="0"/>
              <a:t> Smith, State K-3 Literacy Coordinator </a:t>
            </a:r>
            <a:r>
              <a:rPr lang="en-US" sz="3000" dirty="0" smtClean="0">
                <a:hlinkClick r:id="rId5"/>
              </a:rPr>
              <a:t>tenette.smith@mde.k12.ms.us</a:t>
            </a:r>
            <a:r>
              <a:rPr lang="en-US" sz="3000" dirty="0" smtClean="0"/>
              <a:t> </a:t>
            </a:r>
            <a:endParaRPr lang="en-US" sz="3000" b="1" dirty="0"/>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12907019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1500"/>
                                        <p:tgtEl>
                                          <p:spTgt spid="3">
                                            <p:txEl>
                                              <p:pRg st="1" end="1"/>
                                            </p:txEl>
                                          </p:spTgt>
                                        </p:tgtEl>
                                      </p:cBhvr>
                                    </p:animEffect>
                                  </p:childTnLst>
                                </p:cTn>
                              </p:par>
                            </p:childTnLst>
                          </p:cTn>
                        </p:par>
                        <p:par>
                          <p:cTn id="8" fill="hold">
                            <p:stCondLst>
                              <p:cond delay="3000"/>
                            </p:stCondLst>
                            <p:childTnLst>
                              <p:par>
                                <p:cTn id="9" presetID="16" presetClass="entr" presetSubtype="21" fill="hold" nodeType="afterEffect">
                                  <p:stCondLst>
                                    <p:cond delay="7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1500"/>
                                        <p:tgtEl>
                                          <p:spTgt spid="3">
                                            <p:txEl>
                                              <p:pRg st="2" end="2"/>
                                            </p:txEl>
                                          </p:spTgt>
                                        </p:tgtEl>
                                      </p:cBhvr>
                                    </p:animEffect>
                                  </p:childTnLst>
                                </p:cTn>
                              </p:par>
                            </p:childTnLst>
                          </p:cTn>
                        </p:par>
                        <p:par>
                          <p:cTn id="12" fill="hold">
                            <p:stCondLst>
                              <p:cond delay="5250"/>
                            </p:stCondLst>
                            <p:childTnLst>
                              <p:par>
                                <p:cTn id="13" presetID="16" presetClass="entr" presetSubtype="21" fill="hold" nodeType="afterEffect">
                                  <p:stCondLst>
                                    <p:cond delay="7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1500"/>
                                        <p:tgtEl>
                                          <p:spTgt spid="3">
                                            <p:txEl>
                                              <p:pRg st="3" end="3"/>
                                            </p:txEl>
                                          </p:spTgt>
                                        </p:tgtEl>
                                      </p:cBhvr>
                                    </p:animEffect>
                                  </p:childTnLst>
                                </p:cTn>
                              </p:par>
                            </p:childTnLst>
                          </p:cTn>
                        </p:par>
                        <p:par>
                          <p:cTn id="16" fill="hold">
                            <p:stCondLst>
                              <p:cond delay="7500"/>
                            </p:stCondLst>
                            <p:childTnLst>
                              <p:par>
                                <p:cTn id="17" presetID="16" presetClass="entr" presetSubtype="21" fill="hold"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Copperplate Gothic Bold" panose="020E0705020206020404" pitchFamily="34" charset="0"/>
              </a:rPr>
              <a:t>Essential Components of R</a:t>
            </a:r>
            <a:r>
              <a:rPr lang="en-US" sz="3200" cap="none" dirty="0" smtClean="0">
                <a:latin typeface="Copperplate Gothic Bold" panose="020E0705020206020404" pitchFamily="34" charset="0"/>
              </a:rPr>
              <a:t>t</a:t>
            </a:r>
            <a:r>
              <a:rPr lang="en-US" sz="3200" dirty="0" smtClean="0">
                <a:latin typeface="Copperplate Gothic Bold" panose="020E0705020206020404" pitchFamily="34" charset="0"/>
              </a:rPr>
              <a:t>I</a:t>
            </a:r>
            <a:endParaRPr lang="en-US" sz="3200" dirty="0">
              <a:latin typeface="Copperplate Gothic Bold" panose="020E0705020206020404" pitchFamily="34" charset="0"/>
            </a:endParaRPr>
          </a:p>
        </p:txBody>
      </p:sp>
      <p:sp>
        <p:nvSpPr>
          <p:cNvPr id="3" name="Content Placeholder 2"/>
          <p:cNvSpPr>
            <a:spLocks noGrp="1"/>
          </p:cNvSpPr>
          <p:nvPr>
            <p:ph idx="1"/>
          </p:nvPr>
        </p:nvSpPr>
        <p:spPr/>
        <p:txBody>
          <a:bodyPr>
            <a:normAutofit/>
          </a:bodyPr>
          <a:lstStyle/>
          <a:p>
            <a:pPr marL="0" indent="0"/>
            <a:endParaRPr lang="en-US" sz="3200" b="0" dirty="0" smtClean="0"/>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
        <p:nvSpPr>
          <p:cNvPr id="6" name="Rectangle 5"/>
          <p:cNvSpPr/>
          <p:nvPr/>
        </p:nvSpPr>
        <p:spPr>
          <a:xfrm>
            <a:off x="1143000" y="2321004"/>
            <a:ext cx="6705600" cy="646331"/>
          </a:xfrm>
          <a:prstGeom prst="rect">
            <a:avLst/>
          </a:prstGeom>
        </p:spPr>
        <p:txBody>
          <a:bodyPr wrap="square">
            <a:spAutoFit/>
          </a:bodyPr>
          <a:lstStyle/>
          <a:p>
            <a:r>
              <a:rPr lang="en-US" dirty="0">
                <a:hlinkClick r:id="rId2"/>
              </a:rPr>
              <a:t>http://</a:t>
            </a:r>
            <a:r>
              <a:rPr lang="en-US" dirty="0" smtClean="0">
                <a:hlinkClick r:id="rId2"/>
              </a:rPr>
              <a:t>www.rti4success.org/video/what-rti-and-what-are-essential-components-must-be-present</a:t>
            </a:r>
            <a:r>
              <a:rPr lang="en-US" dirty="0" smtClean="0"/>
              <a:t> </a:t>
            </a:r>
            <a:endParaRPr lang="en-US" dirty="0"/>
          </a:p>
        </p:txBody>
      </p:sp>
    </p:spTree>
    <p:extLst>
      <p:ext uri="{BB962C8B-B14F-4D97-AF65-F5344CB8AC3E}">
        <p14:creationId xmlns:p14="http://schemas.microsoft.com/office/powerpoint/2010/main" val="4059618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a:t>
            </a:r>
            <a:r>
              <a:rPr lang="en-US" dirty="0" err="1" smtClean="0"/>
              <a:t>Kwl</a:t>
            </a:r>
            <a:endParaRPr lang="en-US" dirty="0"/>
          </a:p>
        </p:txBody>
      </p:sp>
      <p:sp>
        <p:nvSpPr>
          <p:cNvPr id="3" name="Content Placeholder 2"/>
          <p:cNvSpPr>
            <a:spLocks noGrp="1"/>
          </p:cNvSpPr>
          <p:nvPr>
            <p:ph idx="1"/>
          </p:nvPr>
        </p:nvSpPr>
        <p:spPr>
          <a:noFill/>
        </p:spPr>
        <p:txBody>
          <a:bodyPr>
            <a:normAutofit/>
          </a:bodyPr>
          <a:lstStyle/>
          <a:p>
            <a:pPr marL="457200" indent="0" algn="ctr">
              <a:lnSpc>
                <a:spcPct val="119000"/>
              </a:lnSpc>
              <a:spcBef>
                <a:spcPts val="0"/>
              </a:spcBef>
              <a:spcAft>
                <a:spcPts val="600"/>
              </a:spcAft>
            </a:pPr>
            <a:r>
              <a:rPr lang="en-US" sz="4400" kern="1400" dirty="0" smtClean="0">
                <a:solidFill>
                  <a:srgbClr val="000000"/>
                </a:solidFill>
                <a:latin typeface="Arial"/>
              </a:rPr>
              <a:t>What did you learn?</a:t>
            </a:r>
            <a:endParaRPr lang="en-US" sz="4400" kern="1400" dirty="0" smtClean="0">
              <a:solidFill>
                <a:srgbClr val="000000"/>
              </a:solidFill>
              <a:latin typeface="Calibri"/>
            </a:endParaRPr>
          </a:p>
        </p:txBody>
      </p:sp>
    </p:spTree>
    <p:extLst>
      <p:ext uri="{BB962C8B-B14F-4D97-AF65-F5344CB8AC3E}">
        <p14:creationId xmlns:p14="http://schemas.microsoft.com/office/powerpoint/2010/main" val="29150921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latin typeface="Copperplate Gothic Bold" panose="020E0705020206020404" pitchFamily="34" charset="0"/>
              </a:rPr>
              <a:t>R</a:t>
            </a:r>
            <a:r>
              <a:rPr lang="en-US" sz="2400" cap="none" dirty="0" smtClean="0">
                <a:latin typeface="Copperplate Gothic Bold" panose="020E0705020206020404" pitchFamily="34" charset="0"/>
              </a:rPr>
              <a:t>t</a:t>
            </a:r>
            <a:r>
              <a:rPr lang="en-US" sz="2400" dirty="0" smtClean="0">
                <a:latin typeface="Copperplate Gothic Bold" panose="020E0705020206020404" pitchFamily="34" charset="0"/>
              </a:rPr>
              <a:t>I large group discussion</a:t>
            </a:r>
            <a:endParaRPr lang="en-US" sz="2400" dirty="0">
              <a:latin typeface="Copperplate Gothic Bold" panose="020E0705020206020404" pitchFamily="34" charset="0"/>
            </a:endParaRPr>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Ø"/>
            </a:pPr>
            <a:endParaRPr lang="en-US" sz="3200" dirty="0" smtClean="0">
              <a:effectLst>
                <a:outerShdw blurRad="38100" dist="38100" dir="2700000" algn="tl">
                  <a:srgbClr val="000000">
                    <a:alpha val="43137"/>
                  </a:srgbClr>
                </a:outerShdw>
              </a:effectLst>
              <a:latin typeface="Copperplate Gothic Bold" panose="020E0705020206020404" pitchFamily="34" charset="0"/>
            </a:endParaRP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r>
              <a:rPr lang="en-US" sz="3000" b="1" dirty="0" smtClean="0">
                <a:effectLst>
                  <a:outerShdw blurRad="38100" dist="38100" dir="2700000" algn="tl">
                    <a:srgbClr val="000000">
                      <a:alpha val="43137"/>
                    </a:srgbClr>
                  </a:outerShdw>
                </a:effectLst>
              </a:rPr>
              <a:t>What do we have in place?</a:t>
            </a: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39890629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latin typeface="Copperplate Gothic Bold" panose="020E0705020206020404" pitchFamily="34" charset="0"/>
              </a:rPr>
              <a:t>MDE’s Current Documents</a:t>
            </a:r>
            <a:endParaRPr lang="en-US" sz="2400" dirty="0">
              <a:latin typeface="Copperplate Gothic Bold" panose="020E0705020206020404" pitchFamily="34" charset="0"/>
            </a:endParaRPr>
          </a:p>
        </p:txBody>
      </p:sp>
      <p:pic>
        <p:nvPicPr>
          <p:cNvPr id="7" name="Content Placeholder 6"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596" y="817417"/>
            <a:ext cx="3291840" cy="2023146"/>
          </a:xfrm>
        </p:spPr>
      </p:pic>
      <p:sp>
        <p:nvSpPr>
          <p:cNvPr id="5" name="Rectangle 4"/>
          <p:cNvSpPr/>
          <p:nvPr/>
        </p:nvSpPr>
        <p:spPr>
          <a:xfrm>
            <a:off x="3429000" y="6444035"/>
            <a:ext cx="5715000" cy="369332"/>
          </a:xfrm>
          <a:prstGeom prst="rect">
            <a:avLst/>
          </a:prstGeom>
        </p:spPr>
        <p:txBody>
          <a:bodyPr wrap="square">
            <a:spAutoFit/>
          </a:bodyPr>
          <a:lstStyle/>
          <a:p>
            <a:pPr lvl="0">
              <a:spcBef>
                <a:spcPct val="0"/>
              </a:spcBef>
            </a:pPr>
            <a:r>
              <a:rPr lang="en-US" cap="all" dirty="0">
                <a:solidFill>
                  <a:prstClr val="black"/>
                </a:solidFill>
                <a:latin typeface="Copperplate Gothic Bold" panose="020E0705020206020404" pitchFamily="34" charset="0"/>
                <a:ea typeface="+mj-ea"/>
                <a:cs typeface="+mj-cs"/>
              </a:rPr>
              <a:t>Learners </a:t>
            </a:r>
            <a:r>
              <a:rPr lang="en-US" cap="all" dirty="0" smtClean="0">
                <a:solidFill>
                  <a:prstClr val="black"/>
                </a:solidFill>
                <a:latin typeface="Copperplate Gothic Bold" panose="020E0705020206020404" pitchFamily="34" charset="0"/>
                <a:ea typeface="+mj-ea"/>
                <a:cs typeface="+mj-cs"/>
              </a:rPr>
              <a:t>Today—Leaders Tomorrow</a:t>
            </a:r>
            <a:endParaRPr lang="en-US" cap="all" dirty="0">
              <a:solidFill>
                <a:prstClr val="black"/>
              </a:solidFill>
              <a:latin typeface="Copperplate Gothic Bold" panose="020E0705020206020404" pitchFamily="34" charset="0"/>
              <a:ea typeface="+mj-ea"/>
              <a:cs typeface="+mj-cs"/>
            </a:endParaRPr>
          </a:p>
        </p:txBody>
      </p:sp>
      <p:pic>
        <p:nvPicPr>
          <p:cNvPr id="8" name="Picture 7"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8229"/>
            <a:ext cx="1385455" cy="1645920"/>
          </a:xfrm>
          <a:prstGeom prst="rect">
            <a:avLst/>
          </a:prstGeom>
        </p:spPr>
      </p:pic>
      <p:pic>
        <p:nvPicPr>
          <p:cNvPr id="9" name="Picture 8"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3416" y="4029485"/>
            <a:ext cx="3291840" cy="1137962"/>
          </a:xfrm>
          <a:prstGeom prst="rect">
            <a:avLst/>
          </a:prstGeom>
        </p:spPr>
      </p:pic>
      <p:pic>
        <p:nvPicPr>
          <p:cNvPr id="10" name="Picture 9" descr="Screen Clipping"/>
          <p:cNvPicPr>
            <a:picLocks noChangeAspect="1"/>
          </p:cNvPicPr>
          <p:nvPr/>
        </p:nvPicPr>
        <p:blipFill rotWithShape="1">
          <a:blip r:embed="rId5">
            <a:extLst>
              <a:ext uri="{28A0092B-C50C-407E-A947-70E740481C1C}">
                <a14:useLocalDpi xmlns:a14="http://schemas.microsoft.com/office/drawing/2010/main" val="0"/>
              </a:ext>
            </a:extLst>
          </a:blip>
          <a:srcRect b="20012"/>
          <a:stretch/>
        </p:blipFill>
        <p:spPr>
          <a:xfrm>
            <a:off x="0" y="4294611"/>
            <a:ext cx="2416790" cy="893618"/>
          </a:xfrm>
          <a:prstGeom prst="rect">
            <a:avLst/>
          </a:prstGeom>
        </p:spPr>
      </p:pic>
      <p:pic>
        <p:nvPicPr>
          <p:cNvPr id="11" name="Picture 10"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4564" y="5188229"/>
            <a:ext cx="1573255" cy="1645920"/>
          </a:xfrm>
          <a:prstGeom prst="rect">
            <a:avLst/>
          </a:prstGeom>
        </p:spPr>
      </p:pic>
      <p:pic>
        <p:nvPicPr>
          <p:cNvPr id="12" name="Picture 11"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5256" y="3762075"/>
            <a:ext cx="3037744" cy="1426154"/>
          </a:xfrm>
          <a:prstGeom prst="rect">
            <a:avLst/>
          </a:prstGeom>
        </p:spPr>
      </p:pic>
      <p:pic>
        <p:nvPicPr>
          <p:cNvPr id="13" name="Picture 12"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0296" y="5153593"/>
            <a:ext cx="1314268" cy="1645920"/>
          </a:xfrm>
          <a:prstGeom prst="rect">
            <a:avLst/>
          </a:prstGeom>
        </p:spPr>
      </p:pic>
      <p:pic>
        <p:nvPicPr>
          <p:cNvPr id="14" name="Picture 13"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7819" y="5245033"/>
            <a:ext cx="2497991" cy="1554480"/>
          </a:xfrm>
          <a:prstGeom prst="rect">
            <a:avLst/>
          </a:prstGeom>
        </p:spPr>
      </p:pic>
      <p:pic>
        <p:nvPicPr>
          <p:cNvPr id="15" name="Picture 14"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85810" y="5153593"/>
            <a:ext cx="2358190" cy="1603949"/>
          </a:xfrm>
          <a:prstGeom prst="rect">
            <a:avLst/>
          </a:prstGeom>
        </p:spPr>
      </p:pic>
      <p:pic>
        <p:nvPicPr>
          <p:cNvPr id="17" name="Picture 16" descr="Screen Clipp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0175" y="2845791"/>
            <a:ext cx="2103120" cy="1285240"/>
          </a:xfrm>
          <a:prstGeom prst="rect">
            <a:avLst/>
          </a:prstGeom>
        </p:spPr>
      </p:pic>
      <p:pic>
        <p:nvPicPr>
          <p:cNvPr id="18" name="Picture 17" descr="Screen Clippi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30696" y="1546465"/>
            <a:ext cx="2008282" cy="1280160"/>
          </a:xfrm>
          <a:prstGeom prst="rect">
            <a:avLst/>
          </a:prstGeom>
        </p:spPr>
      </p:pic>
      <p:pic>
        <p:nvPicPr>
          <p:cNvPr id="19" name="Picture 18" descr="Screen Clipp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62416" y="1371600"/>
            <a:ext cx="2194560" cy="708264"/>
          </a:xfrm>
          <a:prstGeom prst="rect">
            <a:avLst/>
          </a:prstGeom>
        </p:spPr>
      </p:pic>
      <p:pic>
        <p:nvPicPr>
          <p:cNvPr id="20" name="Picture 19" descr="Screen Clippi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791" y="3058786"/>
            <a:ext cx="1696728" cy="1188720"/>
          </a:xfrm>
          <a:prstGeom prst="rect">
            <a:avLst/>
          </a:prstGeom>
        </p:spPr>
      </p:pic>
      <p:pic>
        <p:nvPicPr>
          <p:cNvPr id="21" name="Picture 20" descr="Screen Clippi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49214" y="2569624"/>
            <a:ext cx="1178398" cy="1554480"/>
          </a:xfrm>
          <a:prstGeom prst="rect">
            <a:avLst/>
          </a:prstGeom>
        </p:spPr>
      </p:pic>
      <p:pic>
        <p:nvPicPr>
          <p:cNvPr id="22" name="Picture 21" descr="Screen Clippi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25256" y="2372986"/>
            <a:ext cx="2722502" cy="1371600"/>
          </a:xfrm>
          <a:prstGeom prst="rect">
            <a:avLst/>
          </a:prstGeom>
        </p:spPr>
      </p:pic>
    </p:spTree>
    <p:extLst>
      <p:ext uri="{BB962C8B-B14F-4D97-AF65-F5344CB8AC3E}">
        <p14:creationId xmlns:p14="http://schemas.microsoft.com/office/powerpoint/2010/main" val="3314386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750"/>
                                        <p:tgtEl>
                                          <p:spTgt spid="18"/>
                                        </p:tgtEl>
                                      </p:cBhvr>
                                    </p:animEffect>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16" presetClass="entr" presetSubtype="21"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1000"/>
                                        <p:tgtEl>
                                          <p:spTgt spid="20"/>
                                        </p:tgtEl>
                                      </p:cBhvr>
                                    </p:animEffect>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750"/>
                                        <p:tgtEl>
                                          <p:spTgt spid="21"/>
                                        </p:tgtEl>
                                      </p:cBhvr>
                                    </p:animEffect>
                                  </p:childTnLst>
                                </p:cTn>
                              </p:par>
                            </p:childTnLst>
                          </p:cTn>
                        </p:par>
                        <p:par>
                          <p:cTn id="43" fill="hold">
                            <p:stCondLst>
                              <p:cond delay="6250"/>
                            </p:stCondLst>
                            <p:childTnLst>
                              <p:par>
                                <p:cTn id="44" presetID="16" presetClass="entr" presetSubtype="21"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750"/>
                                        <p:tgtEl>
                                          <p:spTgt spid="22"/>
                                        </p:tgtEl>
                                      </p:cBhvr>
                                    </p:animEffect>
                                  </p:childTnLst>
                                </p:cTn>
                              </p:par>
                            </p:childTnLst>
                          </p:cTn>
                        </p:par>
                        <p:par>
                          <p:cTn id="47" fill="hold">
                            <p:stCondLst>
                              <p:cond delay="7000"/>
                            </p:stCondLst>
                            <p:childTnLst>
                              <p:par>
                                <p:cTn id="48" presetID="16" presetClass="entr" presetSubtype="21"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750"/>
                                        <p:tgtEl>
                                          <p:spTgt spid="10"/>
                                        </p:tgtEl>
                                      </p:cBhvr>
                                    </p:animEffect>
                                  </p:childTnLst>
                                </p:cTn>
                              </p:par>
                            </p:childTnLst>
                          </p:cTn>
                        </p:par>
                        <p:par>
                          <p:cTn id="51" fill="hold">
                            <p:stCondLst>
                              <p:cond delay="7750"/>
                            </p:stCondLst>
                            <p:childTnLst>
                              <p:par>
                                <p:cTn id="52" presetID="21" presetClass="entr" presetSubtype="1"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heel(1)">
                                      <p:cBhvr>
                                        <p:cTn id="54" dur="1750"/>
                                        <p:tgtEl>
                                          <p:spTgt spid="9"/>
                                        </p:tgtEl>
                                      </p:cBhvr>
                                    </p:animEffect>
                                  </p:childTnLst>
                                </p:cTn>
                              </p:par>
                            </p:childTnLst>
                          </p:cTn>
                        </p:par>
                        <p:par>
                          <p:cTn id="55" fill="hold">
                            <p:stCondLst>
                              <p:cond delay="9500"/>
                            </p:stCondLst>
                            <p:childTnLst>
                              <p:par>
                                <p:cTn id="56" presetID="2" presetClass="entr" presetSubtype="3"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750" fill="hold"/>
                                        <p:tgtEl>
                                          <p:spTgt spid="12"/>
                                        </p:tgtEl>
                                        <p:attrNameLst>
                                          <p:attrName>ppt_x</p:attrName>
                                        </p:attrNameLst>
                                      </p:cBhvr>
                                      <p:tavLst>
                                        <p:tav tm="0">
                                          <p:val>
                                            <p:strVal val="1+#ppt_w/2"/>
                                          </p:val>
                                        </p:tav>
                                        <p:tav tm="100000">
                                          <p:val>
                                            <p:strVal val="#ppt_x"/>
                                          </p:val>
                                        </p:tav>
                                      </p:tavLst>
                                    </p:anim>
                                    <p:anim calcmode="lin" valueType="num">
                                      <p:cBhvr additive="base">
                                        <p:cTn id="59" dur="750" fill="hold"/>
                                        <p:tgtEl>
                                          <p:spTgt spid="12"/>
                                        </p:tgtEl>
                                        <p:attrNameLst>
                                          <p:attrName>ppt_y</p:attrName>
                                        </p:attrNameLst>
                                      </p:cBhvr>
                                      <p:tavLst>
                                        <p:tav tm="0">
                                          <p:val>
                                            <p:strVal val="0-#ppt_h/2"/>
                                          </p:val>
                                        </p:tav>
                                        <p:tav tm="100000">
                                          <p:val>
                                            <p:strVal val="#ppt_y"/>
                                          </p:val>
                                        </p:tav>
                                      </p:tavLst>
                                    </p:anim>
                                  </p:childTnLst>
                                </p:cTn>
                              </p:par>
                            </p:childTnLst>
                          </p:cTn>
                        </p:par>
                        <p:par>
                          <p:cTn id="60" fill="hold">
                            <p:stCondLst>
                              <p:cond delay="10250"/>
                            </p:stCondLst>
                            <p:childTnLst>
                              <p:par>
                                <p:cTn id="61" presetID="6" presetClass="entr" presetSubtype="16"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circle(in)">
                                      <p:cBhvr>
                                        <p:cTn id="63" dur="1250"/>
                                        <p:tgtEl>
                                          <p:spTgt spid="8"/>
                                        </p:tgtEl>
                                      </p:cBhvr>
                                    </p:animEffect>
                                  </p:childTnLst>
                                </p:cTn>
                              </p:par>
                            </p:childTnLst>
                          </p:cTn>
                        </p:par>
                        <p:par>
                          <p:cTn id="64" fill="hold">
                            <p:stCondLst>
                              <p:cond delay="11500"/>
                            </p:stCondLst>
                            <p:childTnLst>
                              <p:par>
                                <p:cTn id="65" presetID="10" presetClass="entr" presetSubtype="0"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childTnLst>
                                </p:cTn>
                              </p:par>
                            </p:childTnLst>
                          </p:cTn>
                        </p:par>
                        <p:par>
                          <p:cTn id="68" fill="hold">
                            <p:stCondLst>
                              <p:cond delay="12500"/>
                            </p:stCondLst>
                            <p:childTnLst>
                              <p:par>
                                <p:cTn id="69" presetID="45" presetClass="entr" presetSubtype="0"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750"/>
                                        <p:tgtEl>
                                          <p:spTgt spid="11"/>
                                        </p:tgtEl>
                                      </p:cBhvr>
                                    </p:animEffect>
                                    <p:anim calcmode="lin" valueType="num">
                                      <p:cBhvr>
                                        <p:cTn id="72" dur="1750" fill="hold"/>
                                        <p:tgtEl>
                                          <p:spTgt spid="11"/>
                                        </p:tgtEl>
                                        <p:attrNameLst>
                                          <p:attrName>ppt_w</p:attrName>
                                        </p:attrNameLst>
                                      </p:cBhvr>
                                      <p:tavLst>
                                        <p:tav tm="0" fmla="#ppt_w*sin(2.5*pi*$)">
                                          <p:val>
                                            <p:fltVal val="0"/>
                                          </p:val>
                                        </p:tav>
                                        <p:tav tm="100000">
                                          <p:val>
                                            <p:fltVal val="1"/>
                                          </p:val>
                                        </p:tav>
                                      </p:tavLst>
                                    </p:anim>
                                    <p:anim calcmode="lin" valueType="num">
                                      <p:cBhvr>
                                        <p:cTn id="73" dur="1750" fill="hold"/>
                                        <p:tgtEl>
                                          <p:spTgt spid="11"/>
                                        </p:tgtEl>
                                        <p:attrNameLst>
                                          <p:attrName>ppt_h</p:attrName>
                                        </p:attrNameLst>
                                      </p:cBhvr>
                                      <p:tavLst>
                                        <p:tav tm="0">
                                          <p:val>
                                            <p:strVal val="#ppt_h"/>
                                          </p:val>
                                        </p:tav>
                                        <p:tav tm="100000">
                                          <p:val>
                                            <p:strVal val="#ppt_h"/>
                                          </p:val>
                                        </p:tav>
                                      </p:tavLst>
                                    </p:anim>
                                  </p:childTnLst>
                                </p:cTn>
                              </p:par>
                            </p:childTnLst>
                          </p:cTn>
                        </p:par>
                        <p:par>
                          <p:cTn id="74" fill="hold">
                            <p:stCondLst>
                              <p:cond delay="14250"/>
                            </p:stCondLst>
                            <p:childTnLst>
                              <p:par>
                                <p:cTn id="75" presetID="21"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heel(3)">
                                      <p:cBhvr>
                                        <p:cTn id="77" dur="2000"/>
                                        <p:tgtEl>
                                          <p:spTgt spid="14"/>
                                        </p:tgtEl>
                                      </p:cBhvr>
                                    </p:animEffect>
                                  </p:childTnLst>
                                </p:cTn>
                              </p:par>
                            </p:childTnLst>
                          </p:cTn>
                        </p:par>
                        <p:par>
                          <p:cTn id="78" fill="hold">
                            <p:stCondLst>
                              <p:cond delay="16250"/>
                            </p:stCondLst>
                            <p:childTnLst>
                              <p:par>
                                <p:cTn id="79" presetID="16" presetClass="entr" presetSubtype="37"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barn(outVertical)">
                                      <p:cBhvr>
                                        <p:cTn id="8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effectLst>
                  <a:outerShdw blurRad="38100" dist="38100" dir="2700000" algn="tl">
                    <a:srgbClr val="000000">
                      <a:alpha val="43137"/>
                    </a:srgbClr>
                  </a:outerShdw>
                </a:effectLst>
                <a:latin typeface="Copperplate Gothic Bold" panose="020E0705020206020404" pitchFamily="34" charset="0"/>
              </a:rPr>
              <a:t>But</a:t>
            </a:r>
            <a:r>
              <a:rPr lang="en-US" sz="3200" b="1" dirty="0" smtClean="0">
                <a:effectLst>
                  <a:outerShdw blurRad="38100" dist="38100" dir="2700000" algn="tl">
                    <a:srgbClr val="000000">
                      <a:alpha val="43137"/>
                    </a:srgbClr>
                  </a:outerShdw>
                </a:effectLst>
                <a:latin typeface="Copperplate Gothic Bold" panose="020E0705020206020404" pitchFamily="34" charset="0"/>
              </a:rPr>
              <a:t>…</a:t>
            </a:r>
            <a:endParaRPr lang="en-US" sz="3200" b="1" dirty="0">
              <a:effectLst>
                <a:outerShdw blurRad="38100" dist="38100" dir="2700000" algn="tl">
                  <a:srgbClr val="000000">
                    <a:alpha val="43137"/>
                  </a:srgbClr>
                </a:outerShdw>
              </a:effectLst>
              <a:latin typeface="Copperplate Gothic Bold" panose="020E0705020206020404" pitchFamily="34" charset="0"/>
            </a:endParaRPr>
          </a:p>
        </p:txBody>
      </p:sp>
      <p:sp>
        <p:nvSpPr>
          <p:cNvPr id="3" name="Content Placeholder 2"/>
          <p:cNvSpPr>
            <a:spLocks noGrp="1"/>
          </p:cNvSpPr>
          <p:nvPr>
            <p:ph idx="1"/>
          </p:nvPr>
        </p:nvSpPr>
        <p:spPr/>
        <p:txBody>
          <a:bodyPr>
            <a:normAutofit/>
          </a:bodyPr>
          <a:lstStyle/>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pic>
        <p:nvPicPr>
          <p:cNvPr id="4" name="A Change Is Gonna Com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20836" y="1551709"/>
            <a:ext cx="609600" cy="609600"/>
          </a:xfrm>
          <a:prstGeom prst="rect">
            <a:avLst/>
          </a:prstGeom>
        </p:spPr>
      </p:pic>
      <p:sp>
        <p:nvSpPr>
          <p:cNvPr id="6" name="Rectangle 5"/>
          <p:cNvSpPr/>
          <p:nvPr/>
        </p:nvSpPr>
        <p:spPr>
          <a:xfrm>
            <a:off x="1447800" y="2161309"/>
            <a:ext cx="7242688" cy="923330"/>
          </a:xfrm>
          <a:prstGeom prst="rect">
            <a:avLst/>
          </a:prstGeom>
        </p:spPr>
        <p:txBody>
          <a:bodyPr wrap="none">
            <a:spAutoFit/>
          </a:bodyPr>
          <a:lstStyle/>
          <a:p>
            <a:r>
              <a:rPr lang="en-US" sz="5400" dirty="0">
                <a:latin typeface="Brush Script" panose="02000503020000090003" pitchFamily="2" charset="0"/>
              </a:rPr>
              <a:t> A Change Is </a:t>
            </a:r>
            <a:r>
              <a:rPr lang="en-US" sz="5400" dirty="0" err="1">
                <a:latin typeface="Brush Script" panose="02000503020000090003" pitchFamily="2" charset="0"/>
              </a:rPr>
              <a:t>Gonna</a:t>
            </a:r>
            <a:r>
              <a:rPr lang="en-US" sz="5400" dirty="0">
                <a:latin typeface="Brush Script" panose="02000503020000090003" pitchFamily="2" charset="0"/>
              </a:rPr>
              <a:t> Come </a:t>
            </a:r>
          </a:p>
        </p:txBody>
      </p:sp>
    </p:spTree>
    <p:extLst>
      <p:ext uri="{BB962C8B-B14F-4D97-AF65-F5344CB8AC3E}">
        <p14:creationId xmlns:p14="http://schemas.microsoft.com/office/powerpoint/2010/main" val="25008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 presetClass="mediacall" presetSubtype="0" fill="hold" nodeType="afterEffect">
                                  <p:stCondLst>
                                    <p:cond delay="750"/>
                                  </p:stCondLst>
                                  <p:childTnLst>
                                    <p:cmd type="call" cmd="playFrom(0.0)">
                                      <p:cBhvr>
                                        <p:cTn id="10" dur="30145" fill="hold"/>
                                        <p:tgtEl>
                                          <p:spTgt spid="4"/>
                                        </p:tgtEl>
                                      </p:cBhvr>
                                    </p:cmd>
                                  </p:childTnLst>
                                </p:cTn>
                              </p:par>
                              <p:par>
                                <p:cTn id="11" presetID="21" presetClass="entr" presetSubtype="2" repeatCount="3000" fill="hold" grpId="0" nodeType="withEffect">
                                  <p:stCondLst>
                                    <p:cond delay="10000"/>
                                  </p:stCondLst>
                                  <p:childTnLst>
                                    <p:set>
                                      <p:cBhvr>
                                        <p:cTn id="12" dur="1" fill="hold">
                                          <p:stCondLst>
                                            <p:cond delay="0"/>
                                          </p:stCondLst>
                                        </p:cTn>
                                        <p:tgtEl>
                                          <p:spTgt spid="6"/>
                                        </p:tgtEl>
                                        <p:attrNameLst>
                                          <p:attrName>style.visibility</p:attrName>
                                        </p:attrNameLst>
                                      </p:cBhvr>
                                      <p:to>
                                        <p:strVal val="visible"/>
                                      </p:to>
                                    </p:set>
                                    <p:animEffect transition="in" filter="wheel(2)">
                                      <p:cBhvr>
                                        <p:cTn id="13"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4"/>
                </p:tgtEl>
              </p:cMediaNode>
            </p:audio>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latin typeface="Copperplate Gothic Bold" panose="020E0705020206020404" pitchFamily="34" charset="0"/>
              </a:rPr>
              <a:t>State board of education 5 year strategic plan for 2016-2020</a:t>
            </a:r>
            <a:endParaRPr lang="en-US" sz="2000" dirty="0">
              <a:latin typeface="Copperplate Gothic Bold" panose="020E0705020206020404" pitchFamily="34" charset="0"/>
            </a:endParaRPr>
          </a:p>
        </p:txBody>
      </p:sp>
      <p:sp>
        <p:nvSpPr>
          <p:cNvPr id="3" name="Content Placeholder 2"/>
          <p:cNvSpPr>
            <a:spLocks noGrp="1"/>
          </p:cNvSpPr>
          <p:nvPr>
            <p:ph idx="1"/>
          </p:nvPr>
        </p:nvSpPr>
        <p:spPr>
          <a:xfrm>
            <a:off x="1066800" y="1371600"/>
            <a:ext cx="7620000" cy="3657600"/>
          </a:xfrm>
        </p:spPr>
        <p:txBody>
          <a:bodyPr>
            <a:normAutofit fontScale="40000" lnSpcReduction="20000"/>
          </a:bodyPr>
          <a:lstStyle/>
          <a:p>
            <a:pPr marL="745236" lvl="3" indent="-457200">
              <a:lnSpc>
                <a:spcPct val="170000"/>
              </a:lnSpc>
              <a:buFont typeface="Wingdings" panose="05000000000000000000" pitchFamily="2" charset="2"/>
              <a:buChar char="Ø"/>
            </a:pPr>
            <a:r>
              <a:rPr lang="en-US" sz="4400" b="1" dirty="0" smtClean="0"/>
              <a:t>All students Proficient and Showing Growth in All Assessed Areas</a:t>
            </a:r>
          </a:p>
          <a:p>
            <a:pPr marL="745236" lvl="3" indent="-457200">
              <a:lnSpc>
                <a:spcPct val="170000"/>
              </a:lnSpc>
              <a:buFont typeface="Wingdings" panose="05000000000000000000" pitchFamily="2" charset="2"/>
              <a:buChar char="Ø"/>
            </a:pPr>
            <a:r>
              <a:rPr lang="en-US" sz="4400" b="1" dirty="0" smtClean="0"/>
              <a:t>Every Student Graduates High School and is Ready for College and Career</a:t>
            </a:r>
          </a:p>
          <a:p>
            <a:pPr marL="745236" lvl="3" indent="-457200">
              <a:lnSpc>
                <a:spcPct val="170000"/>
              </a:lnSpc>
              <a:buFont typeface="Wingdings" panose="05000000000000000000" pitchFamily="2" charset="2"/>
              <a:buChar char="Ø"/>
            </a:pPr>
            <a:r>
              <a:rPr lang="en-US" sz="4400" b="1" dirty="0" smtClean="0"/>
              <a:t>Every Child has Access to a High-Quality Early Childhood Program</a:t>
            </a:r>
          </a:p>
          <a:p>
            <a:pPr marL="745236" lvl="3" indent="-457200">
              <a:lnSpc>
                <a:spcPct val="170000"/>
              </a:lnSpc>
              <a:buFont typeface="Wingdings" panose="05000000000000000000" pitchFamily="2" charset="2"/>
              <a:buChar char="Ø"/>
            </a:pPr>
            <a:r>
              <a:rPr lang="en-US" sz="4400" b="1" dirty="0" smtClean="0"/>
              <a:t>Every School Has Effective Teachers and Leaders</a:t>
            </a:r>
          </a:p>
          <a:p>
            <a:pPr marL="745236" lvl="3" indent="-457200">
              <a:lnSpc>
                <a:spcPct val="170000"/>
              </a:lnSpc>
              <a:buFont typeface="Wingdings" panose="05000000000000000000" pitchFamily="2" charset="2"/>
              <a:buChar char="Ø"/>
            </a:pPr>
            <a:r>
              <a:rPr lang="en-US" sz="5000" b="1" dirty="0" smtClean="0"/>
              <a:t>Every</a:t>
            </a:r>
            <a:r>
              <a:rPr lang="en-US" sz="4400" b="1" dirty="0" smtClean="0"/>
              <a:t> Community Effectively Using a World – Class Data System to Improve Student Outcomes</a:t>
            </a: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41412646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6" presetClass="entr" presetSubtype="21" fill="hold" grpId="0" nodeType="afterEffect">
                                  <p:stCondLst>
                                    <p:cond delay="7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1000"/>
                                        <p:tgtEl>
                                          <p:spTgt spid="3">
                                            <p:txEl>
                                              <p:pRg st="0" end="0"/>
                                            </p:txEl>
                                          </p:spTgt>
                                        </p:tgtEl>
                                      </p:cBhvr>
                                    </p:animEffect>
                                  </p:childTnLst>
                                </p:cTn>
                              </p:par>
                              <p:par>
                                <p:cTn id="13" presetID="16" presetClass="entr" presetSubtype="21" fill="hold" grpId="0" nodeType="withEffect">
                                  <p:stCondLst>
                                    <p:cond delay="75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1000"/>
                                        <p:tgtEl>
                                          <p:spTgt spid="3">
                                            <p:txEl>
                                              <p:pRg st="1" end="1"/>
                                            </p:txEl>
                                          </p:spTgt>
                                        </p:tgtEl>
                                      </p:cBhvr>
                                    </p:animEffect>
                                  </p:childTnLst>
                                </p:cTn>
                              </p:par>
                            </p:childTnLst>
                          </p:cTn>
                        </p:par>
                        <p:par>
                          <p:cTn id="16" fill="hold">
                            <p:stCondLst>
                              <p:cond delay="2750"/>
                            </p:stCondLst>
                            <p:childTnLst>
                              <p:par>
                                <p:cTn id="17" presetID="16" presetClass="entr" presetSubtype="21" fill="hold" grpId="0"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1000"/>
                                        <p:tgtEl>
                                          <p:spTgt spid="3">
                                            <p:txEl>
                                              <p:pRg st="2" end="2"/>
                                            </p:txEl>
                                          </p:spTgt>
                                        </p:tgtEl>
                                      </p:cBhvr>
                                    </p:animEffect>
                                  </p:childTnLst>
                                </p:cTn>
                              </p:par>
                            </p:childTnLst>
                          </p:cTn>
                        </p:par>
                        <p:par>
                          <p:cTn id="20" fill="hold">
                            <p:stCondLst>
                              <p:cond delay="4750"/>
                            </p:stCondLst>
                            <p:childTnLst>
                              <p:par>
                                <p:cTn id="21" presetID="16" presetClass="entr" presetSubtype="21" fill="hold" grpId="0" nodeType="afterEffect">
                                  <p:stCondLst>
                                    <p:cond delay="75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1000"/>
                                        <p:tgtEl>
                                          <p:spTgt spid="3">
                                            <p:txEl>
                                              <p:pRg st="3" end="3"/>
                                            </p:txEl>
                                          </p:spTgt>
                                        </p:tgtEl>
                                      </p:cBhvr>
                                    </p:animEffect>
                                  </p:childTnLst>
                                </p:cTn>
                              </p:par>
                            </p:childTnLst>
                          </p:cTn>
                        </p:par>
                        <p:par>
                          <p:cTn id="24" fill="hold">
                            <p:stCondLst>
                              <p:cond delay="6500"/>
                            </p:stCondLst>
                            <p:childTnLst>
                              <p:par>
                                <p:cTn id="25" presetID="16" presetClass="entr" presetSubtype="21" fill="hold" grpId="0"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r>
              <a:rPr lang="en-US" sz="2400" dirty="0" smtClean="0">
                <a:latin typeface="Copperplate Gothic Bold" panose="020E0705020206020404" pitchFamily="34" charset="0"/>
              </a:rPr>
              <a:t>Office of intervention services</a:t>
            </a:r>
            <a:endParaRPr lang="en-US" sz="2400" dirty="0">
              <a:latin typeface="Copperplate Gothic Bold" panose="020E0705020206020404" pitchFamily="34" charset="0"/>
            </a:endParaRPr>
          </a:p>
        </p:txBody>
      </p:sp>
      <p:sp>
        <p:nvSpPr>
          <p:cNvPr id="3" name="Content Placeholder 2"/>
          <p:cNvSpPr>
            <a:spLocks noGrp="1"/>
          </p:cNvSpPr>
          <p:nvPr>
            <p:ph idx="1"/>
          </p:nvPr>
        </p:nvSpPr>
        <p:spPr>
          <a:xfrm>
            <a:off x="533400" y="1371600"/>
            <a:ext cx="8077200" cy="3857654"/>
          </a:xfrm>
        </p:spPr>
        <p:txBody>
          <a:bodyPr>
            <a:normAutofit/>
          </a:bodyPr>
          <a:lstStyle/>
          <a:p>
            <a:pPr marL="516636" lvl="2" indent="-457200">
              <a:buFont typeface="Wingdings" panose="05000000000000000000" pitchFamily="2" charset="2"/>
              <a:buChar char="Ø"/>
            </a:pPr>
            <a:endParaRPr lang="en-US" sz="2600" b="1" dirty="0" smtClean="0"/>
          </a:p>
          <a:p>
            <a:pPr marL="516636" lvl="2" indent="-457200">
              <a:buFont typeface="Wingdings" panose="05000000000000000000" pitchFamily="2" charset="2"/>
              <a:buChar char="Ø"/>
            </a:pPr>
            <a:endParaRPr lang="en-US" sz="2600" b="1" dirty="0"/>
          </a:p>
          <a:p>
            <a:pPr marL="59436" lvl="2" indent="0" algn="ctr">
              <a:buNone/>
            </a:pPr>
            <a:r>
              <a:rPr lang="en-US" sz="3200" b="1" dirty="0" smtClean="0"/>
              <a:t>The Office of Intervention Services </a:t>
            </a:r>
          </a:p>
          <a:p>
            <a:pPr marL="59436" lvl="2" indent="0" algn="ctr">
              <a:buNone/>
            </a:pPr>
            <a:r>
              <a:rPr lang="en-US" sz="2800" i="1" dirty="0" smtClean="0"/>
              <a:t>Established February 2015</a:t>
            </a:r>
          </a:p>
          <a:p>
            <a:pPr marL="1211580" lvl="5" indent="-457200">
              <a:buFont typeface="Wingdings" panose="05000000000000000000" pitchFamily="2" charset="2"/>
              <a:buChar char="Ø"/>
            </a:pPr>
            <a:endParaRPr lang="en-US" sz="3000" b="1" dirty="0" smtClean="0">
              <a:effectLst>
                <a:outerShdw blurRad="38100" dist="38100" dir="2700000" algn="tl">
                  <a:srgbClr val="000000">
                    <a:alpha val="43137"/>
                  </a:srgbClr>
                </a:outerShdw>
              </a:effectLst>
            </a:endParaRPr>
          </a:p>
          <a:p>
            <a:pPr marL="1211580" lvl="5" indent="-457200">
              <a:buFont typeface="Wingdings" panose="05000000000000000000" pitchFamily="2" charset="2"/>
              <a:buChar char="Ø"/>
            </a:pPr>
            <a:endParaRPr lang="en-US" sz="3000" b="0" dirty="0"/>
          </a:p>
          <a:p>
            <a:pPr marL="754380" lvl="5" indent="0">
              <a:buNone/>
            </a:pPr>
            <a:endParaRPr lang="en-US" sz="3000" b="1" dirty="0" smtClean="0">
              <a:effectLst>
                <a:outerShdw blurRad="38100" dist="38100" dir="2700000" algn="tl">
                  <a:srgbClr val="000000">
                    <a:alpha val="43137"/>
                  </a:srgbClr>
                </a:outerShdw>
              </a:effectLst>
            </a:endParaRPr>
          </a:p>
          <a:p>
            <a:pPr marL="754380" lvl="5" indent="0">
              <a:buNone/>
            </a:pPr>
            <a:endParaRPr lang="en-US" sz="3000" b="1" dirty="0">
              <a:effectLst>
                <a:outerShdw blurRad="38100" dist="38100" dir="2700000" algn="tl">
                  <a:srgbClr val="000000">
                    <a:alpha val="43137"/>
                  </a:srgbClr>
                </a:outerShdw>
              </a:effectLst>
            </a:endParaRPr>
          </a:p>
        </p:txBody>
      </p:sp>
      <p:sp>
        <p:nvSpPr>
          <p:cNvPr id="5" name="Rectangle 4"/>
          <p:cNvSpPr/>
          <p:nvPr/>
        </p:nvSpPr>
        <p:spPr>
          <a:xfrm>
            <a:off x="2362200" y="5029200"/>
            <a:ext cx="6934200" cy="400110"/>
          </a:xfrm>
          <a:prstGeom prst="rect">
            <a:avLst/>
          </a:prstGeom>
        </p:spPr>
        <p:txBody>
          <a:bodyPr wrap="square">
            <a:spAutoFit/>
          </a:bodyPr>
          <a:lstStyle/>
          <a:p>
            <a:pPr lvl="0">
              <a:spcBef>
                <a:spcPct val="0"/>
              </a:spcBef>
            </a:pPr>
            <a:r>
              <a:rPr lang="en-US" sz="2000" cap="all" dirty="0">
                <a:solidFill>
                  <a:prstClr val="black"/>
                </a:solidFill>
                <a:latin typeface="Copperplate Gothic Bold" panose="020E0705020206020404" pitchFamily="34" charset="0"/>
                <a:ea typeface="+mj-ea"/>
                <a:cs typeface="+mj-cs"/>
              </a:rPr>
              <a:t>Learners </a:t>
            </a:r>
            <a:r>
              <a:rPr lang="en-US" sz="2000" cap="all" dirty="0" smtClean="0">
                <a:solidFill>
                  <a:prstClr val="black"/>
                </a:solidFill>
                <a:latin typeface="Copperplate Gothic Bold" panose="020E0705020206020404" pitchFamily="34" charset="0"/>
                <a:ea typeface="+mj-ea"/>
                <a:cs typeface="+mj-cs"/>
              </a:rPr>
              <a:t>Today—Leaders Tomorrow</a:t>
            </a:r>
            <a:endParaRPr lang="en-US" sz="2000" cap="all" dirty="0">
              <a:solidFill>
                <a:prstClr val="black"/>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862024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2000"/>
                                        <p:tgtEl>
                                          <p:spTgt spid="3">
                                            <p:txEl>
                                              <p:pRg st="2" end="2"/>
                                            </p:txEl>
                                          </p:spTgt>
                                        </p:tgtEl>
                                      </p:cBhvr>
                                    </p:animEffect>
                                  </p:childTnLst>
                                </p:cTn>
                              </p:par>
                            </p:childTnLst>
                          </p:cTn>
                        </p:par>
                        <p:par>
                          <p:cTn id="8" fill="hold">
                            <p:stCondLst>
                              <p:cond delay="3250"/>
                            </p:stCondLst>
                            <p:childTnLst>
                              <p:par>
                                <p:cTn id="9" presetID="16" presetClass="entr" presetSubtype="21" fill="hold" nodeType="afterEffect">
                                  <p:stCondLst>
                                    <p:cond delay="12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1626</TotalTime>
  <Words>1911</Words>
  <Application>Microsoft Office PowerPoint</Application>
  <PresentationFormat>On-screen Show (4:3)</PresentationFormat>
  <Paragraphs>323</Paragraphs>
  <Slides>40</Slides>
  <Notes>0</Notes>
  <HiddenSlides>0</HiddenSlides>
  <MMClips>1</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Angles</vt:lpstr>
      <vt:lpstr>The mission of the Hazlehurst City School District is to address the needs of our students and empower them for global success through the channel of positive education, parental support, and community involvement essential to become active citizens and responsible stewards. </vt:lpstr>
      <vt:lpstr>RTI ?</vt:lpstr>
      <vt:lpstr>RTI large group discussion</vt:lpstr>
      <vt:lpstr>Essential Components of RtI</vt:lpstr>
      <vt:lpstr>RtI large group discussion</vt:lpstr>
      <vt:lpstr>MDE’s Current Documents</vt:lpstr>
      <vt:lpstr>But…</vt:lpstr>
      <vt:lpstr>State board of education 5 year strategic plan for 2016-2020</vt:lpstr>
      <vt:lpstr>Office of intervention services</vt:lpstr>
      <vt:lpstr>Multi-tiered System of supports </vt:lpstr>
      <vt:lpstr>Multi-tiered System of supports </vt:lpstr>
      <vt:lpstr>Multi-tiered System of supports </vt:lpstr>
      <vt:lpstr>Office of intervention services</vt:lpstr>
      <vt:lpstr>Terminology: making the shift</vt:lpstr>
      <vt:lpstr>Process for Implementing the Multi-tiered System of supports </vt:lpstr>
      <vt:lpstr>MTSS: What does it take</vt:lpstr>
      <vt:lpstr>MTSS: Goal</vt:lpstr>
      <vt:lpstr>PowerPoint Presentation</vt:lpstr>
      <vt:lpstr>State board policy 4300</vt:lpstr>
      <vt:lpstr>State board policy 4300: Addition</vt:lpstr>
      <vt:lpstr>State board policy 4300: change</vt:lpstr>
      <vt:lpstr>State board policy 4300</vt:lpstr>
      <vt:lpstr>State board policy 4300</vt:lpstr>
      <vt:lpstr>State board policy 4300</vt:lpstr>
      <vt:lpstr>State board policy 4300</vt:lpstr>
      <vt:lpstr>State board policy 4300 — Good Cause Exemption</vt:lpstr>
      <vt:lpstr>State board policy 4300</vt:lpstr>
      <vt:lpstr>Process Standard 20 </vt:lpstr>
      <vt:lpstr>PowerPoint Presentation</vt:lpstr>
      <vt:lpstr>Transition Class</vt:lpstr>
      <vt:lpstr>Intensive Acceleration Classes</vt:lpstr>
      <vt:lpstr>PowerPoint Presentation</vt:lpstr>
      <vt:lpstr>2015 - 2016 new resources</vt:lpstr>
      <vt:lpstr>Multi-tiered System of supports documentation</vt:lpstr>
      <vt:lpstr>Multi-tiered System of supports documentation</vt:lpstr>
      <vt:lpstr>Multi-tiered System of supports documentation</vt:lpstr>
      <vt:lpstr>PowerPoint Presentation</vt:lpstr>
      <vt:lpstr>Office of intervention services</vt:lpstr>
      <vt:lpstr>Office of elementary education and reading contacts</vt:lpstr>
      <vt:lpstr>Finish Kwl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Hazlehurst City School District</dc:title>
  <dc:creator>Cynthia Edmonds</dc:creator>
  <cp:lastModifiedBy>Falana McDaniel</cp:lastModifiedBy>
  <cp:revision>94</cp:revision>
  <dcterms:created xsi:type="dcterms:W3CDTF">2006-08-16T00:00:00Z</dcterms:created>
  <dcterms:modified xsi:type="dcterms:W3CDTF">2016-02-17T14:17:32Z</dcterms:modified>
</cp:coreProperties>
</file>